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593" r:id="rId4"/>
    <p:sldId id="606" r:id="rId6"/>
    <p:sldId id="603" r:id="rId7"/>
    <p:sldId id="604" r:id="rId8"/>
    <p:sldId id="605" r:id="rId9"/>
    <p:sldId id="607" r:id="rId10"/>
    <p:sldId id="533" r:id="rId11"/>
    <p:sldId id="618" r:id="rId12"/>
    <p:sldId id="256" r:id="rId13"/>
    <p:sldId id="426" r:id="rId14"/>
    <p:sldId id="427" r:id="rId15"/>
    <p:sldId id="489" r:id="rId16"/>
    <p:sldId id="473" r:id="rId17"/>
    <p:sldId id="486" r:id="rId18"/>
    <p:sldId id="487" r:id="rId19"/>
    <p:sldId id="488" r:id="rId20"/>
    <p:sldId id="428" r:id="rId21"/>
    <p:sldId id="490" r:id="rId22"/>
    <p:sldId id="491" r:id="rId23"/>
    <p:sldId id="433" r:id="rId24"/>
    <p:sldId id="434" r:id="rId25"/>
    <p:sldId id="436" r:id="rId26"/>
    <p:sldId id="437" r:id="rId27"/>
    <p:sldId id="438" r:id="rId28"/>
    <p:sldId id="440" r:id="rId29"/>
    <p:sldId id="441" r:id="rId30"/>
    <p:sldId id="611" r:id="rId31"/>
    <p:sldId id="637" r:id="rId32"/>
    <p:sldId id="442" r:id="rId33"/>
    <p:sldId id="619" r:id="rId34"/>
    <p:sldId id="613" r:id="rId35"/>
    <p:sldId id="612" r:id="rId36"/>
    <p:sldId id="620" r:id="rId37"/>
    <p:sldId id="621" r:id="rId38"/>
    <p:sldId id="623" r:id="rId39"/>
    <p:sldId id="622" r:id="rId40"/>
    <p:sldId id="624" r:id="rId41"/>
    <p:sldId id="625" r:id="rId42"/>
    <p:sldId id="626" r:id="rId43"/>
    <p:sldId id="627" r:id="rId44"/>
    <p:sldId id="628" r:id="rId45"/>
    <p:sldId id="629" r:id="rId46"/>
    <p:sldId id="630" r:id="rId47"/>
    <p:sldId id="643" r:id="rId48"/>
    <p:sldId id="644" r:id="rId49"/>
    <p:sldId id="645" r:id="rId50"/>
    <p:sldId id="646" r:id="rId51"/>
    <p:sldId id="647" r:id="rId52"/>
    <p:sldId id="648" r:id="rId53"/>
    <p:sldId id="649" r:id="rId54"/>
    <p:sldId id="650" r:id="rId55"/>
    <p:sldId id="651" r:id="rId56"/>
    <p:sldId id="652" r:id="rId57"/>
    <p:sldId id="653" r:id="rId58"/>
    <p:sldId id="654" r:id="rId59"/>
    <p:sldId id="655" r:id="rId60"/>
    <p:sldId id="656" r:id="rId61"/>
    <p:sldId id="657" r:id="rId62"/>
    <p:sldId id="658" r:id="rId63"/>
    <p:sldId id="659" r:id="rId64"/>
    <p:sldId id="660" r:id="rId65"/>
    <p:sldId id="661" r:id="rId66"/>
    <p:sldId id="662" r:id="rId67"/>
    <p:sldId id="663" r:id="rId6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DBADB0F-FB33-4AE0-9654-A24FEBD62C70}">
          <p14:sldIdLst>
            <p14:sldId id="593"/>
            <p14:sldId id="606"/>
            <p14:sldId id="603"/>
            <p14:sldId id="604"/>
            <p14:sldId id="605"/>
            <p14:sldId id="607"/>
            <p14:sldId id="533"/>
            <p14:sldId id="618"/>
            <p14:sldId id="256"/>
            <p14:sldId id="426"/>
            <p14:sldId id="427"/>
            <p14:sldId id="489"/>
            <p14:sldId id="473"/>
            <p14:sldId id="486"/>
            <p14:sldId id="487"/>
            <p14:sldId id="488"/>
            <p14:sldId id="428"/>
            <p14:sldId id="490"/>
            <p14:sldId id="491"/>
            <p14:sldId id="433"/>
            <p14:sldId id="434"/>
            <p14:sldId id="436"/>
            <p14:sldId id="437"/>
            <p14:sldId id="438"/>
            <p14:sldId id="440"/>
            <p14:sldId id="441"/>
            <p14:sldId id="611"/>
            <p14:sldId id="637"/>
            <p14:sldId id="442"/>
            <p14:sldId id="619"/>
            <p14:sldId id="613"/>
            <p14:sldId id="612"/>
            <p14:sldId id="620"/>
            <p14:sldId id="621"/>
            <p14:sldId id="623"/>
            <p14:sldId id="622"/>
            <p14:sldId id="624"/>
            <p14:sldId id="625"/>
            <p14:sldId id="626"/>
            <p14:sldId id="627"/>
            <p14:sldId id="628"/>
            <p14:sldId id="629"/>
            <p14:sldId id="630"/>
            <p14:sldId id="643"/>
          </p14:sldIdLst>
        </p14:section>
        <p14:section name="Canny" id="{60CAECF9-5B2D-4FAF-A652-8AFE05621E12}">
          <p14:sldIdLst>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65A"/>
    <a:srgbClr val="0AA676"/>
    <a:srgbClr val="32000C"/>
    <a:srgbClr val="CB6B30"/>
    <a:srgbClr val="E36243"/>
    <a:srgbClr val="FF4A7E"/>
    <a:srgbClr val="0B0B0B"/>
    <a:srgbClr val="00FF00"/>
    <a:srgbClr val="234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77394" autoAdjust="0"/>
  </p:normalViewPr>
  <p:slideViewPr>
    <p:cSldViewPr>
      <p:cViewPr>
        <p:scale>
          <a:sx n="50" d="100"/>
          <a:sy n="50" d="100"/>
        </p:scale>
        <p:origin x="-1718" y="-10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3.xml"/><Relationship Id="rId69" Type="http://schemas.openxmlformats.org/officeDocument/2006/relationships/presProps" Target="presProps.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2.png"/></Relationships>
</file>

<file path=ppt/drawings/_rels/vmlDrawing9.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AEF8250C-B05A-4F46-B4E4-AEAC7BB83016}" type="datetimeFigureOut">
              <a:rPr lang="en-US"/>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322BD607-953E-44E2-9B6F-065F59282882}"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5" Type="http://schemas.openxmlformats.org/officeDocument/2006/relationships/hyperlink" Target="https://creativecommons.org/licenses/by/2.0" TargetMode="External"/><Relationship Id="rId4" Type="http://schemas.openxmlformats.org/officeDocument/2006/relationships/hyperlink" Target="https://www.flickr.com/people/131794563@N05/" TargetMode="External"/><Relationship Id="rId3" Type="http://schemas.openxmlformats.org/officeDocument/2006/relationships/hyperlink" Target="https://www.flickr.com/photos/131794563@N05/18045025168"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0FE33A-81B4-4A12-A73E-23A5953530A4}" type="slidenum">
              <a:rPr lang="en-US" altLang="en-US" smtClean="0"/>
            </a:fld>
            <a:endParaRPr lang="en-US" altLang="en-US"/>
          </a:p>
        </p:txBody>
      </p:sp>
      <p:sp>
        <p:nvSpPr>
          <p:cNvPr id="3789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en-US" dirty="0"/>
              <a:t>Is this filter separable?</a:t>
            </a:r>
            <a:endParaRPr lang="en-US" altLang="en-US" dirty="0"/>
          </a:p>
          <a:p>
            <a:pPr eaLnBrk="1" hangingPunct="1"/>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8805F1-5E1D-45FF-90AA-035FADC4D94D}" type="slidenum">
              <a:rPr lang="en-US" altLang="en-US" smtClean="0"/>
            </a:fld>
            <a:endParaRPr lang="en-US" altLang="en-US"/>
          </a:p>
        </p:txBody>
      </p:sp>
      <p:sp>
        <p:nvSpPr>
          <p:cNvPr id="3993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41B277-6945-486B-9CE8-CD59C0BFA359}" type="slidenum">
              <a:rPr lang="en-US" altLang="en-US" smtClean="0"/>
            </a:fld>
            <a:endParaRPr lang="en-US" altLang="en-US"/>
          </a:p>
        </p:txBody>
      </p:sp>
      <p:sp>
        <p:nvSpPr>
          <p:cNvPr id="4198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en-US"/>
              <a:t>Figures show gradient magnitude of zebra at two different scales</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C78E82-7594-483B-8C44-0D95D89DFDA4}" type="slidenum">
              <a:rPr lang="en-US" altLang="en-US" smtClean="0"/>
            </a:fld>
            <a:endParaRPr lang="en-US" altLang="en-US"/>
          </a:p>
        </p:txBody>
      </p:sp>
      <p:sp>
        <p:nvSpPr>
          <p:cNvPr id="440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C78E82-7594-483B-8C44-0D95D89DFDA4}" type="slidenum">
              <a:rPr lang="en-US" altLang="en-US" smtClean="0"/>
            </a:fld>
            <a:endParaRPr lang="en-US" altLang="en-US"/>
          </a:p>
        </p:txBody>
      </p:sp>
      <p:sp>
        <p:nvSpPr>
          <p:cNvPr id="440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http://link.springer.com/article/10.1023%2FA%3A1008183703117</a:t>
            </a:r>
            <a:endParaRPr lang="en-US" dirty="0"/>
          </a:p>
        </p:txBody>
      </p:sp>
      <p:sp>
        <p:nvSpPr>
          <p:cNvPr id="4" name="Slide Number Placeholder 3"/>
          <p:cNvSpPr>
            <a:spLocks noGrp="1"/>
          </p:cNvSpPr>
          <p:nvPr>
            <p:ph type="sldNum" sz="quarter" idx="10"/>
          </p:nvPr>
        </p:nvSpPr>
        <p:spPr/>
        <p:txBody>
          <a:bodyPr/>
          <a:lstStyle/>
          <a:p>
            <a:pPr>
              <a:defRPr/>
            </a:pPr>
            <a:fld id="{322BD607-953E-44E2-9B6F-065F59282882}" type="slidenum">
              <a:rPr lang="en-US" altLang="en-US" smtClean="0"/>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C3DBD3C-2562-4F39-8F71-CC6FD6763332}" type="slidenum">
              <a:rPr lang="en-US" altLang="en-US" smtClean="0"/>
            </a:fld>
            <a:endParaRPr lang="en-US" altLang="en-US"/>
          </a:p>
        </p:txBody>
      </p:sp>
      <p:sp>
        <p:nvSpPr>
          <p:cNvPr id="737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145CA5-8781-4772-BB3A-65A6B484E7FC}" type="slidenum">
              <a:rPr lang="en-US" altLang="en-US" smtClean="0"/>
            </a:fld>
            <a:endParaRPr lang="en-US" altLang="en-US"/>
          </a:p>
        </p:txBody>
      </p:sp>
      <p:sp>
        <p:nvSpPr>
          <p:cNvPr id="4608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“Asian Business Woman 2”</a:t>
            </a:r>
            <a:r>
              <a:rPr lang="en-US" dirty="0"/>
              <a:t> by </a:t>
            </a:r>
            <a:r>
              <a:rPr lang="en-US" i="1" dirty="0">
                <a:hlinkClick r:id="rId4"/>
              </a:rPr>
              <a:t>Bold Content</a:t>
            </a:r>
            <a:r>
              <a:rPr lang="en-US" i="1" dirty="0"/>
              <a:t> </a:t>
            </a:r>
            <a:r>
              <a:rPr lang="en-US" dirty="0"/>
              <a:t>is licensed under </a:t>
            </a:r>
            <a:r>
              <a:rPr lang="en-US" dirty="0">
                <a:hlinkClick r:id="rId5"/>
              </a:rPr>
              <a:t>CC BY 2.0</a:t>
            </a:r>
            <a:r>
              <a:rPr lang="en-US" dirty="0"/>
              <a:t> </a:t>
            </a:r>
            <a:endParaRPr lang="en-US" dirty="0"/>
          </a:p>
        </p:txBody>
      </p:sp>
      <p:sp>
        <p:nvSpPr>
          <p:cNvPr id="4" name="Slide Number Placeholder 3"/>
          <p:cNvSpPr>
            <a:spLocks noGrp="1"/>
          </p:cNvSpPr>
          <p:nvPr>
            <p:ph type="sldNum" sz="quarter" idx="10"/>
          </p:nvPr>
        </p:nvSpPr>
        <p:spPr/>
        <p:txBody>
          <a:bodyPr/>
          <a:lstStyle/>
          <a:p>
            <a:pPr>
              <a:defRPr/>
            </a:pPr>
            <a:fld id="{7FC4744C-B88A-4DFA-B3AD-A8B4200667A4}" type="slidenum">
              <a:rPr lang="en-US" altLang="en-US" smtClean="0"/>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445C6-281F-4170-9742-026EA70DE70E}" type="slidenum">
              <a:rPr lang="en-US" altLang="en-US" smtClean="0"/>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http://research.stowers-institute.org/efg/R/Statistics/MixturesOfDistributions/</a:t>
            </a:r>
            <a:endParaRPr lang="en-US" dirty="0"/>
          </a:p>
        </p:txBody>
      </p:sp>
      <p:sp>
        <p:nvSpPr>
          <p:cNvPr id="4" name="Slide Number Placeholder 3"/>
          <p:cNvSpPr>
            <a:spLocks noGrp="1"/>
          </p:cNvSpPr>
          <p:nvPr>
            <p:ph type="sldNum" sz="quarter" idx="10"/>
          </p:nvPr>
        </p:nvSpPr>
        <p:spPr/>
        <p:txBody>
          <a:bodyPr/>
          <a:lstStyle/>
          <a:p>
            <a:pPr>
              <a:defRPr/>
            </a:pPr>
            <a:fld id="{322BD607-953E-44E2-9B6F-065F59282882}" type="slidenum">
              <a:rPr lang="en-US" altLang="en-US" smtClean="0"/>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71A3B8-F2FB-410A-991A-B070321327E1}" type="slidenum">
              <a:rPr lang="en-US" altLang="en-US" smtClean="0"/>
            </a:fld>
            <a:endParaRPr lang="en-US" altLang="en-US"/>
          </a:p>
        </p:txBody>
      </p:sp>
      <p:sp>
        <p:nvSpPr>
          <p:cNvPr id="512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445C6-281F-4170-9742-026EA70DE70E}" type="slidenum">
              <a:rPr lang="en-US" altLang="en-US" smtClean="0"/>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445C6-281F-4170-9742-026EA70DE70E}" type="slidenum">
              <a:rPr lang="en-US" altLang="en-US" smtClean="0"/>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C553611-7B3B-4E21-81D6-BCBF70077AA0}" type="slidenum">
              <a:rPr lang="en-US" altLang="en-US" smtClean="0"/>
            </a:fld>
            <a:endParaRPr lang="en-US" altLang="en-US"/>
          </a:p>
        </p:txBody>
      </p:sp>
      <p:sp>
        <p:nvSpPr>
          <p:cNvPr id="5529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445C6-281F-4170-9742-026EA70DE70E}" type="slidenum">
              <a:rPr lang="en-US" altLang="en-US" smtClean="0"/>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b="1" dirty="0">
                <a:effectLst/>
              </a:rPr>
              <a:t>Hysteresis</a:t>
            </a:r>
            <a:r>
              <a:rPr lang="en-US" dirty="0">
                <a:effectLst/>
              </a:rPr>
              <a:t> is the dependence of the state of a system on its history -&gt; bad word to use in this sense (comes from engineering)</a:t>
            </a:r>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807FEE-9543-43D2-80AD-C8DCC31332BC}" type="slidenum">
              <a:rPr lang="en-US" altLang="en-US" smtClean="0"/>
            </a:fld>
            <a:endParaRPr lang="en-US" altLang="en-US"/>
          </a:p>
        </p:txBody>
      </p:sp>
      <p:sp>
        <p:nvSpPr>
          <p:cNvPr id="5734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C10892-2C53-4DFD-9C95-DC6F4C426993}" type="slidenum">
              <a:rPr lang="en-US" altLang="en-US" smtClean="0"/>
            </a:fld>
            <a:endParaRPr lang="en-US" altLang="en-US"/>
          </a:p>
        </p:txBody>
      </p:sp>
      <p:sp>
        <p:nvSpPr>
          <p:cNvPr id="71683"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445C6-281F-4170-9742-026EA70DE70E}" type="slidenum">
              <a:rPr lang="en-US" altLang="en-US" smtClean="0"/>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03D039-7F9F-4A88-9D5C-788DCC1B8F18}" type="slidenum">
              <a:rPr lang="en-US" altLang="en-US" smtClean="0"/>
            </a:fld>
            <a:endParaRPr lang="en-US" altLang="en-US"/>
          </a:p>
        </p:txBody>
      </p:sp>
      <p:sp>
        <p:nvSpPr>
          <p:cNvPr id="1638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809659-2930-400E-A114-F176663BD443}" type="slidenum">
              <a:rPr lang="en-US" altLang="en-US" smtClean="0"/>
            </a:fld>
            <a:endParaRPr lang="en-US" altLang="en-US"/>
          </a:p>
        </p:txBody>
      </p:sp>
      <p:sp>
        <p:nvSpPr>
          <p:cNvPr id="19459"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65E11C-5789-4C40-954F-B802002984BD}" type="slidenum">
              <a:rPr lang="en-US" altLang="en-US" smtClean="0"/>
            </a:fld>
            <a:endParaRPr lang="en-US" altLang="en-US"/>
          </a:p>
        </p:txBody>
      </p:sp>
      <p:sp>
        <p:nvSpPr>
          <p:cNvPr id="256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0FB612-D7CD-4C4B-A65B-402484656CCA}" type="slidenum">
              <a:rPr lang="en-US" altLang="en-US" smtClean="0"/>
            </a:fld>
            <a:endParaRPr lang="en-US" altLang="en-US"/>
          </a:p>
        </p:txBody>
      </p:sp>
      <p:sp>
        <p:nvSpPr>
          <p:cNvPr id="29699"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en-US"/>
              <a:t>How to fix?</a:t>
            </a: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BEA60C-3E14-41CB-8369-1A03FCA3C5B6}" type="slidenum">
              <a:rPr lang="en-US" altLang="en-US" smtClean="0"/>
            </a:fld>
            <a:endParaRPr lang="en-US" altLang="en-US"/>
          </a:p>
        </p:txBody>
      </p:sp>
      <p:sp>
        <p:nvSpPr>
          <p:cNvPr id="3174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7EB419-3063-44B8-98A4-F45E169C068E}" type="slidenum">
              <a:rPr lang="en-US" altLang="en-US" smtClean="0"/>
            </a:fld>
            <a:endParaRPr lang="en-US" altLang="en-US"/>
          </a:p>
        </p:txBody>
      </p:sp>
      <p:sp>
        <p:nvSpPr>
          <p:cNvPr id="33795"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B547CD-DF80-4FE8-9FF4-358E8F5C024C}" type="slidenum">
              <a:rPr lang="en-US" altLang="en-US" smtClean="0"/>
            </a:fld>
            <a:endParaRPr lang="en-US" altLang="en-US"/>
          </a:p>
        </p:txBody>
      </p:sp>
      <p:sp>
        <p:nvSpPr>
          <p:cNvPr id="35843"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normAutofit fontScale="70000" lnSpcReduction="20000"/>
          </a:bodyPr>
          <a:lstStyle/>
          <a:p>
            <a:pPr eaLnBrk="1" hangingPunct="1"/>
            <a:r>
              <a:rPr lang="en-US" altLang="en-US" dirty="0"/>
              <a:t>One student question: “Why don’t we have to apply the chain rule?”</a:t>
            </a:r>
            <a:endParaRPr lang="en-US" altLang="en-US" dirty="0"/>
          </a:p>
          <a:p>
            <a:pPr eaLnBrk="1" hangingPunct="1"/>
            <a:endParaRPr lang="en-US" altLang="en-US" dirty="0"/>
          </a:p>
          <a:p>
            <a:r>
              <a:rPr lang="en-US" sz="1200" b="0" i="0" kern="1200" dirty="0">
                <a:solidFill>
                  <a:schemeClr val="tx1"/>
                </a:solidFill>
                <a:effectLst/>
                <a:latin typeface="+mn-lt"/>
                <a:ea typeface="+mn-ea"/>
                <a:cs typeface="+mn-cs"/>
              </a:rPr>
              <a:t>We have d/dx ( f * g ) where f and g are functions, and * is convolution. This represents the continuous case in 1D.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see this identity: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d/dx (f * g) = f * dg/</a:t>
            </a:r>
            <a:r>
              <a:rPr lang="en-US" sz="1200" b="0" i="0" kern="1200" dirty="0" err="1">
                <a:solidFill>
                  <a:schemeClr val="tx1"/>
                </a:solidFill>
                <a:effectLst/>
                <a:latin typeface="+mn-lt"/>
                <a:ea typeface="+mn-ea"/>
                <a:cs typeface="+mn-cs"/>
              </a:rPr>
              <a:t>fx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commutativity of convolution, this is also true: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d/dx (g * f) = f * dg/</a:t>
            </a:r>
            <a:r>
              <a:rPr lang="en-US" sz="1200" b="0" i="0" kern="1200" dirty="0" err="1">
                <a:solidFill>
                  <a:schemeClr val="tx1"/>
                </a:solidFill>
                <a:effectLst/>
                <a:latin typeface="+mn-lt"/>
                <a:ea typeface="+mn-ea"/>
                <a:cs typeface="+mn-cs"/>
              </a:rPr>
              <a:t>fx</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Or equally: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d/dx (f * g) = </a:t>
            </a:r>
            <a:r>
              <a:rPr lang="en-US" sz="1200" b="0" i="0" kern="1200" dirty="0" err="1">
                <a:solidFill>
                  <a:schemeClr val="tx1"/>
                </a:solidFill>
                <a:effectLst/>
                <a:latin typeface="+mn-lt"/>
                <a:ea typeface="+mn-ea"/>
                <a:cs typeface="+mn-cs"/>
              </a:rPr>
              <a:t>df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fx</a:t>
            </a:r>
            <a:r>
              <a:rPr lang="en-US" sz="1200" b="0" i="0" kern="1200" dirty="0">
                <a:solidFill>
                  <a:schemeClr val="tx1"/>
                </a:solidFill>
                <a:effectLst/>
                <a:latin typeface="+mn-lt"/>
                <a:ea typeface="+mn-ea"/>
                <a:cs typeface="+mn-cs"/>
              </a:rPr>
              <a:t> * 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derivative of a convolution of two functions is equal to the derivative of either of the functions convolved with the other function.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also holds for partial derivatives (for 2D convolution).</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look at the 1D continuous convolution case again. We didn't define it in lecture, but let's do it now. Convolution is an definite integral (our product in discrete case):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 * g)(x) = INT( f(k)g(x-k) )</a:t>
            </a:r>
            <a:r>
              <a:rPr lang="en-US" sz="1200" b="0" i="0" kern="1200" dirty="0" err="1">
                <a:solidFill>
                  <a:schemeClr val="tx1"/>
                </a:solidFill>
                <a:effectLst/>
                <a:latin typeface="+mn-lt"/>
                <a:ea typeface="+mn-ea"/>
                <a:cs typeface="+mn-cs"/>
              </a:rPr>
              <a:t>dk</a:t>
            </a:r>
            <a:r>
              <a:rPr lang="en-US" sz="1200" b="0" i="0" kern="1200" dirty="0">
                <a:solidFill>
                  <a:schemeClr val="tx1"/>
                </a:solidFill>
                <a:effectLst/>
                <a:latin typeface="+mn-lt"/>
                <a:ea typeface="+mn-ea"/>
                <a:cs typeface="+mn-cs"/>
              </a:rPr>
              <a:t> | k=-</a:t>
            </a:r>
            <a:r>
              <a:rPr lang="en-US" sz="1200" b="0" i="0" kern="1200" dirty="0" err="1">
                <a:solidFill>
                  <a:schemeClr val="tx1"/>
                </a:solidFill>
                <a:effectLst/>
                <a:latin typeface="+mn-lt"/>
                <a:ea typeface="+mn-ea"/>
                <a:cs typeface="+mn-cs"/>
              </a:rPr>
              <a:t>inf</a:t>
            </a:r>
            <a:r>
              <a:rPr lang="en-US" sz="1200" b="0" i="0" kern="1200" dirty="0">
                <a:solidFill>
                  <a:schemeClr val="tx1"/>
                </a:solidFill>
                <a:effectLst/>
                <a:latin typeface="+mn-lt"/>
                <a:ea typeface="+mn-ea"/>
                <a:cs typeface="+mn-cs"/>
              </a:rPr>
              <a:t> to k=</a:t>
            </a:r>
            <a:r>
              <a:rPr lang="en-US" sz="1200" b="0" i="0" kern="1200" dirty="0" err="1">
                <a:solidFill>
                  <a:schemeClr val="tx1"/>
                </a:solidFill>
                <a:effectLst/>
                <a:latin typeface="+mn-lt"/>
                <a:ea typeface="+mn-ea"/>
                <a:cs typeface="+mn-cs"/>
              </a:rPr>
              <a:t>inf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where x is our domain, and k is our dummy variable that slides f over g. Loosely, g would be our image, and f our filter.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when we want d/dx, we're differentiating an integral.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d/dx (f * g)(x) = d/dx INT( f(k)g(x-k)</a:t>
            </a:r>
            <a:r>
              <a:rPr lang="en-US" sz="1200" b="0" i="0" kern="1200" dirty="0" err="1">
                <a:solidFill>
                  <a:schemeClr val="tx1"/>
                </a:solidFill>
                <a:effectLst/>
                <a:latin typeface="+mn-lt"/>
                <a:ea typeface="+mn-ea"/>
                <a:cs typeface="+mn-cs"/>
              </a:rPr>
              <a:t>dk</a:t>
            </a:r>
            <a:r>
              <a:rPr lang="en-US" sz="1200" b="0" i="0" kern="1200" dirty="0">
                <a:solidFill>
                  <a:schemeClr val="tx1"/>
                </a:solidFill>
                <a:effectLst/>
                <a:latin typeface="+mn-lt"/>
                <a:ea typeface="+mn-ea"/>
                <a:cs typeface="+mn-cs"/>
              </a:rPr>
              <a:t> ) | k=-</a:t>
            </a:r>
            <a:r>
              <a:rPr lang="en-US" sz="1200" b="0" i="0" kern="1200" dirty="0" err="1">
                <a:solidFill>
                  <a:schemeClr val="tx1"/>
                </a:solidFill>
                <a:effectLst/>
                <a:latin typeface="+mn-lt"/>
                <a:ea typeface="+mn-ea"/>
                <a:cs typeface="+mn-cs"/>
              </a:rPr>
              <a:t>inf</a:t>
            </a:r>
            <a:r>
              <a:rPr lang="en-US" sz="1200" b="0" i="0" kern="1200" dirty="0">
                <a:solidFill>
                  <a:schemeClr val="tx1"/>
                </a:solidFill>
                <a:effectLst/>
                <a:latin typeface="+mn-lt"/>
                <a:ea typeface="+mn-ea"/>
                <a:cs typeface="+mn-cs"/>
              </a:rPr>
              <a:t> to k=</a:t>
            </a:r>
            <a:r>
              <a:rPr lang="en-US" sz="1200" b="0" i="0" kern="1200" dirty="0" err="1">
                <a:solidFill>
                  <a:schemeClr val="tx1"/>
                </a:solidFill>
                <a:effectLst/>
                <a:latin typeface="+mn-lt"/>
                <a:ea typeface="+mn-ea"/>
                <a:cs typeface="+mn-cs"/>
              </a:rPr>
              <a:t>inf</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the </a:t>
            </a:r>
            <a:r>
              <a:rPr lang="en-US" sz="1200" b="0" i="0" kern="1200" dirty="0" err="1">
                <a:solidFill>
                  <a:schemeClr val="tx1"/>
                </a:solidFill>
                <a:effectLst/>
                <a:latin typeface="+mn-lt"/>
                <a:ea typeface="+mn-ea"/>
                <a:cs typeface="+mn-cs"/>
              </a:rPr>
              <a:t>Liebniz</a:t>
            </a:r>
            <a:r>
              <a:rPr lang="en-US" sz="1200" b="0" i="0" kern="1200" dirty="0">
                <a:solidFill>
                  <a:schemeClr val="tx1"/>
                </a:solidFill>
                <a:effectLst/>
                <a:latin typeface="+mn-lt"/>
                <a:ea typeface="+mn-ea"/>
                <a:cs typeface="+mn-cs"/>
              </a:rPr>
              <a:t> rule (differentiation under the integral), as our kernel doesn't depend on x, we can bring the (now partial) derivative inside the integrand.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d/dx (f * g)(x) = INT( f(k) ∂/∂x g(x-k)</a:t>
            </a:r>
            <a:r>
              <a:rPr lang="en-US" sz="1200" b="0" i="0" kern="1200" dirty="0" err="1">
                <a:solidFill>
                  <a:schemeClr val="tx1"/>
                </a:solidFill>
                <a:effectLst/>
                <a:latin typeface="+mn-lt"/>
                <a:ea typeface="+mn-ea"/>
                <a:cs typeface="+mn-cs"/>
              </a:rPr>
              <a:t>dk</a:t>
            </a:r>
            <a:r>
              <a:rPr lang="en-US" sz="1200" b="0" i="0" kern="1200" dirty="0">
                <a:solidFill>
                  <a:schemeClr val="tx1"/>
                </a:solidFill>
                <a:effectLst/>
                <a:latin typeface="+mn-lt"/>
                <a:ea typeface="+mn-ea"/>
                <a:cs typeface="+mn-cs"/>
              </a:rPr>
              <a:t> ) | k=-</a:t>
            </a:r>
            <a:r>
              <a:rPr lang="en-US" sz="1200" b="0" i="0" kern="1200" dirty="0" err="1">
                <a:solidFill>
                  <a:schemeClr val="tx1"/>
                </a:solidFill>
                <a:effectLst/>
                <a:latin typeface="+mn-lt"/>
                <a:ea typeface="+mn-ea"/>
                <a:cs typeface="+mn-cs"/>
              </a:rPr>
              <a:t>inf</a:t>
            </a:r>
            <a:r>
              <a:rPr lang="en-US" sz="1200" b="0" i="0" kern="1200" dirty="0">
                <a:solidFill>
                  <a:schemeClr val="tx1"/>
                </a:solidFill>
                <a:effectLst/>
                <a:latin typeface="+mn-lt"/>
                <a:ea typeface="+mn-ea"/>
                <a:cs typeface="+mn-cs"/>
              </a:rPr>
              <a:t> to k=</a:t>
            </a:r>
            <a:r>
              <a:rPr lang="en-US" sz="1200" b="0" i="0" kern="1200" dirty="0" err="1">
                <a:solidFill>
                  <a:schemeClr val="tx1"/>
                </a:solidFill>
                <a:effectLst/>
                <a:latin typeface="+mn-lt"/>
                <a:ea typeface="+mn-ea"/>
                <a:cs typeface="+mn-cs"/>
              </a:rPr>
              <a:t>inf</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 is f * dg/dx.</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proof for the discrete case with the finite difference operator D can be found similarly (as in Section D.2.4 below), along with proofs of many of the other properties of convolutions.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http://web.eecs.utk.edu/~roberts/WebAppendices/D-ConvProperties.pdf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Thanks to Prof. Michael Roberts at UTK for this document.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Note that Prof. Roberts is in EECS, and is used to convolving time series, so x is usually t.</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Thanks,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James</a:t>
            </a:r>
            <a:endParaRPr lang="en-US" sz="1200" b="0" i="0" kern="1200" dirty="0">
              <a:solidFill>
                <a:schemeClr val="tx1"/>
              </a:solidFill>
              <a:effectLst/>
              <a:latin typeface="+mn-lt"/>
              <a:ea typeface="+mn-ea"/>
              <a:cs typeface="+mn-cs"/>
            </a:endParaRPr>
          </a:p>
          <a:p>
            <a:pPr eaLnBrk="1" hangingPunct="1"/>
            <a:endParaRPr lang="en-US" altLang="en-US" dirty="0"/>
          </a:p>
          <a:p>
            <a:pPr eaLnBrk="1" hangingPunct="1"/>
            <a:endParaRPr lang="en-US" altLang="en-US" dirty="0"/>
          </a:p>
          <a:p>
            <a:pPr eaLnBrk="1" hangingPunct="1"/>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48C8481-E127-4A5B-B102-69170B7B608F}"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6C594DD-5FC9-4A0F-821E-3B98AE256D8A}"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2C1447A3-BDD6-4376-9DF9-877E3AF1D026}"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A316CF-E153-402C-B856-7BC364AA84AA}"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A4B5A5F9-6718-4DE0-89A9-E925E7AC3982}"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46DD150-62CE-4284-95A3-24734A1D8F86}"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B8FBDCF-B473-4EE3-9D19-643F400A478E}"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4499FC4-8702-4D29-B5E9-C6C040E7A835}"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3CA22D57-A83C-44A9-AD57-BD5638628526}"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7BB6A1-1025-4A6A-9D7C-835D565A6C6F}" type="slidenum">
              <a:rPr lang="en-US" altLang="en-US"/>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pPr>
              <a:defRPr/>
            </a:pPr>
            <a:fld id="{D3C266C4-FD03-4AA8-881F-4C7E1CF15BD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76BB73-8F66-48CE-9F08-8AAD0EBAF4DB}" type="slidenum">
              <a:rPr lang="en-US" altLang="en-US"/>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pPr>
              <a:defRPr/>
            </a:pPr>
            <a:fld id="{CAC99155-9D69-40BD-87AA-169F9D03F750}"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50C5CCF-03CA-4B20-A418-9E2274A6D921}" type="slidenum">
              <a:rPr lang="en-US" altLang="en-US"/>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3"/>
          <p:cNvSpPr>
            <a:spLocks noGrp="1"/>
          </p:cNvSpPr>
          <p:nvPr>
            <p:ph type="dt" sz="half" idx="10"/>
          </p:nvPr>
        </p:nvSpPr>
        <p:spPr/>
        <p:txBody>
          <a:bodyPr/>
          <a:lstStyle>
            <a:lvl1pPr>
              <a:defRPr/>
            </a:lvl1pPr>
          </a:lstStyle>
          <a:p>
            <a:pPr>
              <a:defRPr/>
            </a:pPr>
            <a:fld id="{5168E695-B87B-4B6C-A1C1-38B2D2922630}"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F8C84CB-910C-45F1-AD97-6A9F82BCDEE2}" type="slidenum">
              <a:rPr lang="en-US" altLang="en-US"/>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6C10DB4-9702-419F-B117-1F5E0827798C}"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E850E4-039D-4ED0-8204-F0345A81C1AE}" type="slidenum">
              <a:rPr lang="en-US" altLang="en-US"/>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12AE73-CD91-4037-830D-43226154AC23}"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4FD80EF-1854-4757-9281-EA8626DFBD77}" type="slidenum">
              <a:rPr lang="en-US" altLang="en-US"/>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D389D3F1-8AC5-4C82-AA90-B8055C7085CD}"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4D5F91-C0CE-4303-BE1A-77001F90E112}"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A5A63C1-A408-4550-898A-11467C9BC4D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BB7035E-7F07-48E0-B6CD-AF661E7CEF08}" type="slidenum">
              <a:rPr lang="en-US" altLang="en-US"/>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DCA885F3-4C21-443D-ADF1-B98D03CED2AA}"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F48054-1004-4D2B-93AA-5660DD591E7D}" type="slidenum">
              <a:rPr lang="en-US" altLang="en-US"/>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342C5ECB-97A3-4E4A-8F31-3AEC85F33526}"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671F41-230A-498E-8451-B10DA4364456}" type="slidenum">
              <a:rPr lang="en-US" altLang="en-US"/>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197B1523-918D-4333-A87D-FAC33F9C117B}"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84728BC-BBD1-4245-8F38-FE9A6F5443C8}"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pPr>
              <a:defRPr/>
            </a:pPr>
            <a:fld id="{9C8B1333-993C-467C-B249-DDF635F5AFD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7E0C5E-4F22-44AE-82CD-CD4C71025C1C}"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pPr>
              <a:defRPr/>
            </a:pPr>
            <a:fld id="{A51F5938-C5F4-4493-9DCB-A1B54F7B68C4}"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32A22E3-6B98-4EF0-9C0D-09FD4F90C5C8}"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3"/>
          <p:cNvSpPr>
            <a:spLocks noGrp="1"/>
          </p:cNvSpPr>
          <p:nvPr>
            <p:ph type="dt" sz="half" idx="10"/>
          </p:nvPr>
        </p:nvSpPr>
        <p:spPr/>
        <p:txBody>
          <a:bodyPr/>
          <a:lstStyle>
            <a:lvl1pPr>
              <a:defRPr/>
            </a:lvl1pPr>
          </a:lstStyle>
          <a:p>
            <a:pPr>
              <a:defRPr/>
            </a:pPr>
            <a:fld id="{B1928FBC-B263-4874-89ED-CEEB2CA1AF34}"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8C0CDF8-BD26-4DEB-808C-B3E366351893}"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F8F8D3B-4949-47E8-BBCA-3AF089B30046}"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EF89315-E386-4877-A1F0-01B082BEB717}"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5E128F-F129-4218-83E4-461BA43B39BE}"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5F51810-AB31-4D84-B94B-207DE3D5B9A4}"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A557BD57-98AE-42A4-B06A-03A74D1A8E3E}"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CAF86A3-9CD9-4B5B-A8AC-C9E02589FD3E}"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7F3486D4-9F6F-46AC-BD35-63018E2C79EB}"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60A3A0-A621-4B1D-9FDA-A406DB3AEE53}"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987C126C-E4FE-4C10-8063-768C41374C73}"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a:defRPr/>
            </a:pPr>
            <a:fld id="{B99E89F6-B254-4A40-9D97-9AB96584A8D7}"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anose="020F0502020204030204" pitchFamily="34" charset="0"/>
        </a:defRPr>
      </a:lvl2pPr>
      <a:lvl3pPr algn="l" rtl="0" eaLnBrk="0" fontAlgn="base" hangingPunct="0">
        <a:spcBef>
          <a:spcPct val="0"/>
        </a:spcBef>
        <a:spcAft>
          <a:spcPct val="0"/>
        </a:spcAft>
        <a:defRPr sz="3600">
          <a:solidFill>
            <a:schemeClr val="tx1"/>
          </a:solidFill>
          <a:latin typeface="Calibri" panose="020F0502020204030204" pitchFamily="34" charset="0"/>
        </a:defRPr>
      </a:lvl3pPr>
      <a:lvl4pPr algn="l" rtl="0" eaLnBrk="0" fontAlgn="base" hangingPunct="0">
        <a:spcBef>
          <a:spcPct val="0"/>
        </a:spcBef>
        <a:spcAft>
          <a:spcPct val="0"/>
        </a:spcAft>
        <a:defRPr sz="3600">
          <a:solidFill>
            <a:schemeClr val="tx1"/>
          </a:solidFill>
          <a:latin typeface="Calibri" panose="020F0502020204030204" pitchFamily="34" charset="0"/>
        </a:defRPr>
      </a:lvl4pPr>
      <a:lvl5pPr algn="l" rtl="0" eaLnBrk="0" fontAlgn="base" hangingPunct="0">
        <a:spcBef>
          <a:spcPct val="0"/>
        </a:spcBef>
        <a:spcAft>
          <a:spcPct val="0"/>
        </a:spcAft>
        <a:defRPr sz="3600">
          <a:solidFill>
            <a:schemeClr val="tx1"/>
          </a:solidFill>
          <a:latin typeface="Calibri" panose="020F0502020204030204" pitchFamily="34" charset="0"/>
        </a:defRPr>
      </a:lvl5pPr>
      <a:lvl6pPr marL="457200" algn="l" rtl="0" fontAlgn="base">
        <a:spcBef>
          <a:spcPct val="0"/>
        </a:spcBef>
        <a:spcAft>
          <a:spcPct val="0"/>
        </a:spcAft>
        <a:defRPr sz="3600">
          <a:solidFill>
            <a:schemeClr val="tx1"/>
          </a:solidFill>
          <a:latin typeface="Calibri" panose="020F0502020204030204" pitchFamily="34" charset="0"/>
        </a:defRPr>
      </a:lvl6pPr>
      <a:lvl7pPr marL="914400" algn="l" rtl="0" fontAlgn="base">
        <a:spcBef>
          <a:spcPct val="0"/>
        </a:spcBef>
        <a:spcAft>
          <a:spcPct val="0"/>
        </a:spcAft>
        <a:defRPr sz="3600">
          <a:solidFill>
            <a:schemeClr val="tx1"/>
          </a:solidFill>
          <a:latin typeface="Calibri" panose="020F0502020204030204" pitchFamily="34" charset="0"/>
        </a:defRPr>
      </a:lvl7pPr>
      <a:lvl8pPr marL="1371600" algn="l" rtl="0" fontAlgn="base">
        <a:spcBef>
          <a:spcPct val="0"/>
        </a:spcBef>
        <a:spcAft>
          <a:spcPct val="0"/>
        </a:spcAft>
        <a:defRPr sz="3600">
          <a:solidFill>
            <a:schemeClr val="tx1"/>
          </a:solidFill>
          <a:latin typeface="Calibri" panose="020F0502020204030204" pitchFamily="34" charset="0"/>
        </a:defRPr>
      </a:lvl8pPr>
      <a:lvl9pPr marL="1828800" algn="l" rtl="0" fontAlgn="base">
        <a:spcBef>
          <a:spcPct val="0"/>
        </a:spcBef>
        <a:spcAft>
          <a:spcPct val="0"/>
        </a:spcAft>
        <a:defRPr sz="36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8AE0D683-25D2-4608-861A-ADBDB55AFAE4}"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a:defRPr/>
            </a:pPr>
            <a:fld id="{DF9FA55C-A30D-4FFE-B9D4-951BFD21E99C}"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oleObject" Target="../embeddings/oleObject5.bin"/><Relationship Id="rId2" Type="http://schemas.openxmlformats.org/officeDocument/2006/relationships/image" Target="../media/image12.png"/><Relationship Id="rId1"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tags" Target="../tags/tag2.xml"/><Relationship Id="rId6" Type="http://schemas.openxmlformats.org/officeDocument/2006/relationships/image" Target="../media/image24.png"/><Relationship Id="rId5" Type="http://schemas.openxmlformats.org/officeDocument/2006/relationships/oleObject" Target="../embeddings/oleObject7.bin"/><Relationship Id="rId4" Type="http://schemas.openxmlformats.org/officeDocument/2006/relationships/image" Target="../media/image23.png"/><Relationship Id="rId3" Type="http://schemas.openxmlformats.org/officeDocument/2006/relationships/tags" Target="../tags/tag1.xml"/><Relationship Id="rId2" Type="http://schemas.openxmlformats.org/officeDocument/2006/relationships/image" Target="../media/image22.png"/><Relationship Id="rId11" Type="http://schemas.openxmlformats.org/officeDocument/2006/relationships/notesSlide" Target="../notesSlides/notesSlide6.xml"/><Relationship Id="rId10" Type="http://schemas.openxmlformats.org/officeDocument/2006/relationships/vmlDrawing" Target="../drawings/vmlDrawing5.vml"/><Relationship Id="rId1"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1.wmf"/><Relationship Id="rId7" Type="http://schemas.openxmlformats.org/officeDocument/2006/relationships/oleObject" Target="../embeddings/oleObject9.bin"/><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wmf"/><Relationship Id="rId11" Type="http://schemas.openxmlformats.org/officeDocument/2006/relationships/notesSlide" Target="../notesSlides/notesSlide8.xml"/><Relationship Id="rId10" Type="http://schemas.openxmlformats.org/officeDocument/2006/relationships/vmlDrawing" Target="../drawings/vmlDrawing6.vml"/><Relationship Id="rId1"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wmf"/><Relationship Id="rId7" Type="http://schemas.openxmlformats.org/officeDocument/2006/relationships/oleObject" Target="../embeddings/oleObject13.bin"/><Relationship Id="rId6" Type="http://schemas.openxmlformats.org/officeDocument/2006/relationships/image" Target="../media/image34.wmf"/><Relationship Id="rId5" Type="http://schemas.openxmlformats.org/officeDocument/2006/relationships/oleObject" Target="../embeddings/oleObject12.bin"/><Relationship Id="rId4" Type="http://schemas.openxmlformats.org/officeDocument/2006/relationships/image" Target="../media/image33.png"/><Relationship Id="rId3" Type="http://schemas.openxmlformats.org/officeDocument/2006/relationships/oleObject" Target="../embeddings/oleObject11.bin"/><Relationship Id="rId2" Type="http://schemas.openxmlformats.org/officeDocument/2006/relationships/image" Target="../media/image32.wmf"/><Relationship Id="rId11" Type="http://schemas.openxmlformats.org/officeDocument/2006/relationships/notesSlide" Target="../notesSlides/notesSlide9.xml"/><Relationship Id="rId10" Type="http://schemas.openxmlformats.org/officeDocument/2006/relationships/vmlDrawing" Target="../drawings/vmlDrawing7.vml"/><Relationship Id="rId1"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oleObject" Target="../embeddings/oleObject15.bin"/><Relationship Id="rId2" Type="http://schemas.openxmlformats.org/officeDocument/2006/relationships/image" Target="../media/image2.png"/><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hyperlink" Target="http://www.eecs.berkeley.edu/Research/Projects/CS/vision/grouping/segbench/"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eecs.berkeley.edu/Research/Projects/CS/vision/grouping/papers/mfm-pami-boundary.pdf" TargetMode="Externa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jpeg"/></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eecs.berkeley.edu/Research/Projects/CS/vision/bsds/bench/html/108082-color.html" TargetMode="External"/><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35.wmf"/><Relationship Id="rId7" Type="http://schemas.openxmlformats.org/officeDocument/2006/relationships/oleObject" Target="../embeddings/oleObject19.bin"/><Relationship Id="rId6" Type="http://schemas.openxmlformats.org/officeDocument/2006/relationships/image" Target="../media/image34.wmf"/><Relationship Id="rId5" Type="http://schemas.openxmlformats.org/officeDocument/2006/relationships/oleObject" Target="../embeddings/oleObject18.bin"/><Relationship Id="rId4" Type="http://schemas.openxmlformats.org/officeDocument/2006/relationships/image" Target="../media/image33.png"/><Relationship Id="rId3" Type="http://schemas.openxmlformats.org/officeDocument/2006/relationships/oleObject" Target="../embeddings/oleObject17.bin"/><Relationship Id="rId2" Type="http://schemas.openxmlformats.org/officeDocument/2006/relationships/image" Target="../media/image12.png"/><Relationship Id="rId11" Type="http://schemas.openxmlformats.org/officeDocument/2006/relationships/vmlDrawing" Target="../drawings/vmlDrawing9.vml"/><Relationship Id="rId10" Type="http://schemas.openxmlformats.org/officeDocument/2006/relationships/slideLayout" Target="../slideLayouts/slideLayout2.xml"/><Relationship Id="rId1"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hyperlink" Target="http://ieeexplore.ieee.org/xpls/abs_all.jsp?isnumber=4767846&amp;arnumber=4767851&amp;count=16&amp;index=4" TargetMode="Externa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6.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7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en.wikipedia.org/wiki/Bilinear_interpolation" TargetMode="Externa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en.wikipedia.org/wiki/Bicubic_interpolation" TargetMode="Externa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5A"/>
        </a:solidFill>
        <a:effectLst/>
      </p:bgPr>
    </p:bg>
    <p:spTree>
      <p:nvGrpSpPr>
        <p:cNvPr id="1" name=""/>
        <p:cNvGrpSpPr/>
        <p:nvPr/>
      </p:nvGrpSpPr>
      <p:grpSpPr>
        <a:xfrm>
          <a:off x="0" y="0"/>
          <a:ext cx="0" cy="0"/>
          <a:chOff x="0" y="0"/>
          <a:chExt cx="0" cy="0"/>
        </a:xfrm>
      </p:grpSpPr>
      <p:pic>
        <p:nvPicPr>
          <p:cNvPr id="4" name="Picture 3" descr="A picture containing text&#10;&#10;Description generated with high confidence"/>
          <p:cNvPicPr>
            <a:picLocks noChangeAspect="1"/>
          </p:cNvPicPr>
          <p:nvPr/>
        </p:nvPicPr>
        <p:blipFill>
          <a:blip r:embed="rId1" cstate="print"/>
          <a:stretch>
            <a:fillRect/>
          </a:stretch>
        </p:blipFill>
        <p:spPr>
          <a:xfrm>
            <a:off x="0" y="860060"/>
            <a:ext cx="9144000" cy="514450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p:cNvGraphicFramePr>
            <a:graphicFrameLocks noGrp="1" noChangeAspect="1"/>
          </p:cNvGraphicFramePr>
          <p:nvPr>
            <p:ph idx="4294967295"/>
          </p:nvPr>
        </p:nvGraphicFramePr>
        <p:xfrm>
          <a:off x="5811837" y="1905000"/>
          <a:ext cx="3332163" cy="3581400"/>
        </p:xfrm>
        <a:graphic>
          <a:graphicData uri="http://schemas.openxmlformats.org/presentationml/2006/ole">
            <mc:AlternateContent xmlns:mc="http://schemas.openxmlformats.org/markup-compatibility/2006">
              <mc:Choice xmlns:v="urn:schemas-microsoft-com:vml" Requires="v">
                <p:oleObj spid="_x0000_s15395" name="Bitmap Image" r:id="rId1" imgW="2162175" imgH="2324100" progId="PBrush">
                  <p:embed/>
                </p:oleObj>
              </mc:Choice>
              <mc:Fallback>
                <p:oleObj name="Bitmap Image" r:id="rId1" imgW="2162175" imgH="2324100" progId="PBrush">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37"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3" name="Rectangle 5"/>
          <p:cNvSpPr>
            <a:spLocks noGrp="1" noChangeArrowheads="1"/>
          </p:cNvSpPr>
          <p:nvPr>
            <p:ph type="title"/>
          </p:nvPr>
        </p:nvSpPr>
        <p:spPr/>
        <p:txBody>
          <a:bodyPr/>
          <a:lstStyle/>
          <a:p>
            <a:r>
              <a:rPr lang="en-US" altLang="en-US"/>
              <a:t>Edge detection</a:t>
            </a:r>
            <a:endParaRPr lang="en-US" altLang="en-US"/>
          </a:p>
        </p:txBody>
      </p:sp>
      <p:sp>
        <p:nvSpPr>
          <p:cNvPr id="1028" name="Rectangle 7"/>
          <p:cNvSpPr>
            <a:spLocks noGrp="1" noChangeArrowheads="1"/>
          </p:cNvSpPr>
          <p:nvPr>
            <p:ph type="body" idx="1"/>
          </p:nvPr>
        </p:nvSpPr>
        <p:spPr>
          <a:xfrm>
            <a:off x="228600" y="1676400"/>
            <a:ext cx="5999480" cy="4572000"/>
          </a:xfrm>
        </p:spPr>
        <p:txBody>
          <a:bodyPr>
            <a:normAutofit/>
          </a:bodyPr>
          <a:lstStyle/>
          <a:p>
            <a:pPr>
              <a:buFontTx/>
              <a:buChar char="•"/>
              <a:defRPr/>
            </a:pPr>
            <a:r>
              <a:rPr lang="en-US" b="1" dirty="0"/>
              <a:t>Goal:  </a:t>
            </a:r>
            <a:r>
              <a:rPr lang="en-US" dirty="0"/>
              <a:t>Identify visual changes (discontinuities) in an image.</a:t>
            </a:r>
            <a:endParaRPr lang="en-US" dirty="0"/>
          </a:p>
          <a:p>
            <a:pPr>
              <a:defRPr/>
            </a:pPr>
            <a:endParaRPr lang="en-US" dirty="0"/>
          </a:p>
          <a:p>
            <a:pPr>
              <a:defRPr/>
            </a:pPr>
            <a:r>
              <a:rPr lang="en-US" dirty="0"/>
              <a:t>Intuitively, semantic information is encoded in edges.</a:t>
            </a:r>
            <a:endParaRPr lang="en-US" dirty="0"/>
          </a:p>
          <a:p>
            <a:pPr>
              <a:defRPr/>
            </a:pPr>
            <a:endParaRPr lang="en-US" dirty="0"/>
          </a:p>
          <a:p>
            <a:pPr>
              <a:defRPr/>
            </a:pPr>
            <a:r>
              <a:rPr lang="en-US" dirty="0"/>
              <a:t>What are some ‘causes’ of</a:t>
            </a:r>
            <a:br>
              <a:rPr lang="en-US" dirty="0"/>
            </a:br>
            <a:r>
              <a:rPr lang="en-US" dirty="0"/>
              <a:t>visual edges?</a:t>
            </a:r>
            <a:endParaRPr lang="en-US" dirty="0"/>
          </a:p>
        </p:txBody>
      </p:sp>
      <p:sp>
        <p:nvSpPr>
          <p:cNvPr id="15365" name="Text Box 8"/>
          <p:cNvSpPr txBox="1">
            <a:spLocks noChangeArrowheads="1"/>
          </p:cNvSpPr>
          <p:nvPr/>
        </p:nvSpPr>
        <p:spPr bwMode="auto">
          <a:xfrm>
            <a:off x="7848600" y="6583362"/>
            <a:ext cx="13716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Arial" panose="020B0604020202020204" pitchFamily="34" charset="0"/>
              </a:rPr>
              <a:t>Source: D. Lowe</a:t>
            </a:r>
            <a:endParaRPr lang="en-US" altLang="en-US" sz="1200"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Origin of Edges</a:t>
            </a:r>
            <a:endParaRPr lang="en-US" altLang="en-US"/>
          </a:p>
        </p:txBody>
      </p:sp>
      <p:sp>
        <p:nvSpPr>
          <p:cNvPr id="18435" name="Rectangle 3"/>
          <p:cNvSpPr>
            <a:spLocks noGrp="1" noChangeArrowheads="1"/>
          </p:cNvSpPr>
          <p:nvPr>
            <p:ph type="body" idx="1"/>
          </p:nvPr>
        </p:nvSpPr>
        <p:spPr>
          <a:xfrm>
            <a:off x="685800" y="4800600"/>
            <a:ext cx="7772400" cy="1371600"/>
          </a:xfrm>
        </p:spPr>
        <p:txBody>
          <a:bodyPr/>
          <a:lstStyle/>
          <a:p>
            <a:r>
              <a:rPr lang="en-US" altLang="en-US"/>
              <a:t>Edges are caused by a variety of factors</a:t>
            </a:r>
            <a:endParaRPr lang="en-US" altLang="en-US"/>
          </a:p>
        </p:txBody>
      </p:sp>
      <p:sp>
        <p:nvSpPr>
          <p:cNvPr id="18436" name="Rectangle 4"/>
          <p:cNvSpPr>
            <a:spLocks noChangeArrowheads="1"/>
          </p:cNvSpPr>
          <p:nvPr/>
        </p:nvSpPr>
        <p:spPr bwMode="auto">
          <a:xfrm>
            <a:off x="1588" y="9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aphicFrame>
        <p:nvGraphicFramePr>
          <p:cNvPr id="18437" name="Object 5"/>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spid="_x0000_s18469" name="Photo Editor Photo" r:id="rId1" imgW="2990850" imgH="2857500" progId="">
                  <p:embed/>
                </p:oleObj>
              </mc:Choice>
              <mc:Fallback>
                <p:oleObj name="Photo Editor Photo" r:id="rId1" imgW="2990850" imgH="285750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Text Box 6"/>
          <p:cNvSpPr txBox="1">
            <a:spLocks noChangeArrowheads="1"/>
          </p:cNvSpPr>
          <p:nvPr/>
        </p:nvSpPr>
        <p:spPr bwMode="auto">
          <a:xfrm>
            <a:off x="5638800" y="2330450"/>
            <a:ext cx="1865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depth discontinuity</a:t>
            </a:r>
            <a:endParaRPr lang="en-US" altLang="en-US" sz="1600">
              <a:latin typeface="Arial" panose="020B0604020202020204" pitchFamily="34" charset="0"/>
            </a:endParaRPr>
          </a:p>
        </p:txBody>
      </p:sp>
      <p:sp>
        <p:nvSpPr>
          <p:cNvPr id="18439" name="Text Box 7"/>
          <p:cNvSpPr txBox="1">
            <a:spLocks noChangeArrowheads="1"/>
          </p:cNvSpPr>
          <p:nvPr/>
        </p:nvSpPr>
        <p:spPr bwMode="auto">
          <a:xfrm>
            <a:off x="5638800" y="297180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surface color discontinuity</a:t>
            </a:r>
            <a:endParaRPr lang="en-US" altLang="en-US" sz="1600">
              <a:latin typeface="Arial" panose="020B0604020202020204" pitchFamily="34" charset="0"/>
            </a:endParaRPr>
          </a:p>
        </p:txBody>
      </p:sp>
      <p:sp>
        <p:nvSpPr>
          <p:cNvPr id="18440" name="Text Box 8"/>
          <p:cNvSpPr txBox="1">
            <a:spLocks noChangeArrowheads="1"/>
          </p:cNvSpPr>
          <p:nvPr/>
        </p:nvSpPr>
        <p:spPr bwMode="auto">
          <a:xfrm>
            <a:off x="5638800" y="3625850"/>
            <a:ext cx="2370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illumination discontinuity</a:t>
            </a:r>
            <a:endParaRPr lang="en-US" altLang="en-US" sz="1600">
              <a:latin typeface="Arial" panose="020B0604020202020204" pitchFamily="34" charset="0"/>
            </a:endParaRPr>
          </a:p>
        </p:txBody>
      </p:sp>
      <p:sp>
        <p:nvSpPr>
          <p:cNvPr id="18441" name="Text Box 9"/>
          <p:cNvSpPr txBox="1">
            <a:spLocks noChangeArrowheads="1"/>
          </p:cNvSpPr>
          <p:nvPr/>
        </p:nvSpPr>
        <p:spPr bwMode="auto">
          <a:xfrm>
            <a:off x="5638800" y="1676400"/>
            <a:ext cx="2701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surface normal discontinuity</a:t>
            </a:r>
            <a:endParaRPr lang="en-US" altLang="en-US" sz="1600">
              <a:latin typeface="Arial" panose="020B0604020202020204" pitchFamily="34" charset="0"/>
            </a:endParaRPr>
          </a:p>
        </p:txBody>
      </p:sp>
      <p:sp>
        <p:nvSpPr>
          <p:cNvPr id="18442" name="Text Box 12"/>
          <p:cNvSpPr txBox="1">
            <a:spLocks noChangeArrowheads="1"/>
          </p:cNvSpPr>
          <p:nvPr/>
        </p:nvSpPr>
        <p:spPr bwMode="auto">
          <a:xfrm>
            <a:off x="7239000" y="6477000"/>
            <a:ext cx="18415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Source: Steve Seitz</a:t>
            </a:r>
            <a:endParaRPr lang="en-US" altLang="en-US" sz="12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t>Why do we care about edges?</a:t>
            </a:r>
            <a:endParaRPr lang="en-US" altLang="en-US"/>
          </a:p>
        </p:txBody>
      </p:sp>
      <p:sp>
        <p:nvSpPr>
          <p:cNvPr id="17411" name="Content Placeholder 2"/>
          <p:cNvSpPr>
            <a:spLocks noGrp="1"/>
          </p:cNvSpPr>
          <p:nvPr>
            <p:ph idx="1"/>
          </p:nvPr>
        </p:nvSpPr>
        <p:spPr>
          <a:xfrm>
            <a:off x="457200" y="990600"/>
            <a:ext cx="5105400" cy="5135563"/>
          </a:xfrm>
        </p:spPr>
        <p:txBody>
          <a:bodyPr>
            <a:normAutofit/>
          </a:bodyPr>
          <a:lstStyle/>
          <a:p>
            <a:endParaRPr lang="en-US" altLang="en-US" dirty="0"/>
          </a:p>
          <a:p>
            <a:r>
              <a:rPr lang="en-US" altLang="en-US" dirty="0"/>
              <a:t>Extract information</a:t>
            </a:r>
            <a:endParaRPr lang="en-US" altLang="en-US" dirty="0"/>
          </a:p>
          <a:p>
            <a:pPr lvl="1"/>
            <a:r>
              <a:rPr lang="en-US" altLang="en-US" dirty="0"/>
              <a:t>Recognize objects</a:t>
            </a:r>
            <a:endParaRPr lang="en-US" altLang="en-US" dirty="0"/>
          </a:p>
          <a:p>
            <a:endParaRPr lang="en-US" altLang="en-US" dirty="0"/>
          </a:p>
          <a:p>
            <a:r>
              <a:rPr lang="en-US" altLang="en-US" dirty="0"/>
              <a:t>Help recover geometry </a:t>
            </a:r>
            <a:br>
              <a:rPr lang="en-US" altLang="en-US" dirty="0"/>
            </a:br>
            <a:r>
              <a:rPr lang="en-US" altLang="en-US" dirty="0"/>
              <a:t>and viewpoint</a:t>
            </a:r>
            <a:endParaRPr lang="en-US" altLang="en-US" dirty="0"/>
          </a:p>
          <a:p>
            <a:endParaRPr lang="en-US" altLang="en-US" dirty="0"/>
          </a:p>
          <a:p>
            <a:endParaRPr lang="en-US" altLang="en-US" dirty="0"/>
          </a:p>
        </p:txBody>
      </p:sp>
      <p:graphicFrame>
        <p:nvGraphicFramePr>
          <p:cNvPr id="17412" name="Object 4"/>
          <p:cNvGraphicFramePr>
            <a:graphicFrameLocks noChangeAspect="1"/>
          </p:cNvGraphicFramePr>
          <p:nvPr/>
        </p:nvGraphicFramePr>
        <p:xfrm>
          <a:off x="5901679" y="924850"/>
          <a:ext cx="1772331" cy="1905000"/>
        </p:xfrm>
        <a:graphic>
          <a:graphicData uri="http://schemas.openxmlformats.org/presentationml/2006/ole">
            <mc:AlternateContent xmlns:mc="http://schemas.openxmlformats.org/markup-compatibility/2006">
              <mc:Choice xmlns:v="urn:schemas-microsoft-com:vml" Requires="v">
                <p:oleObj spid="_x0000_s17502" name="Bitmap Image" r:id="rId1" imgW="2162175" imgH="2324100" progId="PBrush">
                  <p:embed/>
                </p:oleObj>
              </mc:Choice>
              <mc:Fallback>
                <p:oleObj name="Bitmap Image" r:id="rId1" imgW="2162175" imgH="2324100" progId="PBrush">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679" y="924850"/>
                        <a:ext cx="1772331" cy="1905000"/>
                      </a:xfrm>
                      <a:prstGeom prst="rect">
                        <a:avLst/>
                      </a:prstGeom>
                      <a:noFill/>
                      <a:ln>
                        <a:noFill/>
                      </a:ln>
                      <a:effectLst/>
                    </p:spPr>
                  </p:pic>
                </p:oleObj>
              </mc:Fallback>
            </mc:AlternateContent>
          </a:graphicData>
        </a:graphic>
      </p:graphicFrame>
      <p:grpSp>
        <p:nvGrpSpPr>
          <p:cNvPr id="17413" name="Group 36"/>
          <p:cNvGrpSpPr/>
          <p:nvPr/>
        </p:nvGrpSpPr>
        <p:grpSpPr bwMode="auto">
          <a:xfrm>
            <a:off x="4876800" y="3054980"/>
            <a:ext cx="4116388" cy="1862138"/>
            <a:chOff x="-28575" y="1676401"/>
            <a:chExt cx="9296400" cy="4754564"/>
          </a:xfrm>
        </p:grpSpPr>
        <p:graphicFrame>
          <p:nvGraphicFramePr>
            <p:cNvPr id="17414" name="Object 5"/>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17503" name="Photo Editor Photo" r:id="rId3" imgW="9753600" imgH="7315200" progId="">
                    <p:embed/>
                  </p:oleObj>
                </mc:Choice>
                <mc:Fallback>
                  <p:oleObj name="Photo Editor Photo" r:id="rId3" imgW="9753600" imgH="7315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Line 3"/>
            <p:cNvSpPr>
              <a:spLocks noChangeShapeType="1"/>
            </p:cNvSpPr>
            <p:nvPr/>
          </p:nvSpPr>
          <p:spPr bwMode="auto">
            <a:xfrm flipH="1">
              <a:off x="76200" y="3200400"/>
              <a:ext cx="5029200" cy="129540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16" name="Line 4"/>
            <p:cNvSpPr>
              <a:spLocks noChangeShapeType="1"/>
            </p:cNvSpPr>
            <p:nvPr/>
          </p:nvSpPr>
          <p:spPr bwMode="auto">
            <a:xfrm flipH="1" flipV="1">
              <a:off x="76200" y="4495800"/>
              <a:ext cx="3962400" cy="99060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17" name="Line 5"/>
            <p:cNvSpPr>
              <a:spLocks noChangeShapeType="1"/>
            </p:cNvSpPr>
            <p:nvPr/>
          </p:nvSpPr>
          <p:spPr bwMode="auto">
            <a:xfrm flipH="1">
              <a:off x="76200" y="4114800"/>
              <a:ext cx="4038600" cy="38100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18" name="Line 6"/>
            <p:cNvSpPr>
              <a:spLocks noChangeShapeType="1"/>
            </p:cNvSpPr>
            <p:nvPr/>
          </p:nvSpPr>
          <p:spPr bwMode="auto">
            <a:xfrm>
              <a:off x="76200" y="4495800"/>
              <a:ext cx="4419600" cy="30480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19" name="Line 7"/>
            <p:cNvSpPr>
              <a:spLocks noChangeShapeType="1"/>
            </p:cNvSpPr>
            <p:nvPr/>
          </p:nvSpPr>
          <p:spPr bwMode="auto">
            <a:xfrm flipV="1">
              <a:off x="76200" y="4267200"/>
              <a:ext cx="4419600" cy="22860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20" name="Line 8"/>
            <p:cNvSpPr>
              <a:spLocks noChangeShapeType="1"/>
            </p:cNvSpPr>
            <p:nvPr/>
          </p:nvSpPr>
          <p:spPr bwMode="auto">
            <a:xfrm flipV="1">
              <a:off x="4800600" y="4648200"/>
              <a:ext cx="4267200" cy="685800"/>
            </a:xfrm>
            <a:prstGeom prst="line">
              <a:avLst/>
            </a:prstGeom>
            <a:noFill/>
            <a:ln w="28575">
              <a:solidFill>
                <a:srgbClr val="CC99FF"/>
              </a:solidFill>
              <a:round/>
            </a:ln>
            <a:extLst>
              <a:ext uri="{909E8E84-426E-40DD-AFC4-6F175D3DCCD1}">
                <a14:hiddenFill xmlns:a14="http://schemas.microsoft.com/office/drawing/2010/main">
                  <a:noFill/>
                </a14:hiddenFill>
              </a:ext>
            </a:extLst>
          </p:spPr>
          <p:txBody>
            <a:bodyPr wrap="none"/>
            <a:lstStyle/>
            <a:p>
              <a:endParaRPr lang="en-US"/>
            </a:p>
          </p:txBody>
        </p:sp>
        <p:sp>
          <p:nvSpPr>
            <p:cNvPr id="17421" name="Line 9"/>
            <p:cNvSpPr>
              <a:spLocks noChangeShapeType="1"/>
            </p:cNvSpPr>
            <p:nvPr/>
          </p:nvSpPr>
          <p:spPr bwMode="auto">
            <a:xfrm>
              <a:off x="4800600" y="3581400"/>
              <a:ext cx="4267200" cy="685800"/>
            </a:xfrm>
            <a:prstGeom prst="line">
              <a:avLst/>
            </a:prstGeom>
            <a:noFill/>
            <a:ln w="28575">
              <a:solidFill>
                <a:srgbClr val="CC99FF"/>
              </a:solidFill>
              <a:round/>
            </a:ln>
            <a:extLst>
              <a:ext uri="{909E8E84-426E-40DD-AFC4-6F175D3DCCD1}">
                <a14:hiddenFill xmlns:a14="http://schemas.microsoft.com/office/drawing/2010/main">
                  <a:noFill/>
                </a14:hiddenFill>
              </a:ext>
            </a:extLst>
          </p:spPr>
          <p:txBody>
            <a:bodyPr wrap="none"/>
            <a:lstStyle/>
            <a:p>
              <a:endParaRPr lang="en-US"/>
            </a:p>
          </p:txBody>
        </p:sp>
        <p:sp>
          <p:nvSpPr>
            <p:cNvPr id="17422" name="Line 10"/>
            <p:cNvSpPr>
              <a:spLocks noChangeShapeType="1"/>
            </p:cNvSpPr>
            <p:nvPr/>
          </p:nvSpPr>
          <p:spPr bwMode="auto">
            <a:xfrm>
              <a:off x="4800600" y="4343400"/>
              <a:ext cx="4267200" cy="76200"/>
            </a:xfrm>
            <a:prstGeom prst="line">
              <a:avLst/>
            </a:prstGeom>
            <a:noFill/>
            <a:ln w="28575">
              <a:solidFill>
                <a:srgbClr val="CC99FF"/>
              </a:solidFill>
              <a:round/>
            </a:ln>
            <a:extLst>
              <a:ext uri="{909E8E84-426E-40DD-AFC4-6F175D3DCCD1}">
                <a14:hiddenFill xmlns:a14="http://schemas.microsoft.com/office/drawing/2010/main">
                  <a:noFill/>
                </a14:hiddenFill>
              </a:ext>
            </a:extLst>
          </p:spPr>
          <p:txBody>
            <a:bodyPr wrap="none"/>
            <a:lstStyle/>
            <a:p>
              <a:endParaRPr lang="en-US"/>
            </a:p>
          </p:txBody>
        </p:sp>
        <p:sp>
          <p:nvSpPr>
            <p:cNvPr id="17423" name="Line 11"/>
            <p:cNvSpPr>
              <a:spLocks noChangeShapeType="1"/>
            </p:cNvSpPr>
            <p:nvPr/>
          </p:nvSpPr>
          <p:spPr bwMode="auto">
            <a:xfrm flipV="1">
              <a:off x="4800600" y="4572000"/>
              <a:ext cx="4267200" cy="533400"/>
            </a:xfrm>
            <a:prstGeom prst="line">
              <a:avLst/>
            </a:prstGeom>
            <a:noFill/>
            <a:ln w="28575">
              <a:solidFill>
                <a:srgbClr val="CC99FF"/>
              </a:solidFill>
              <a:round/>
            </a:ln>
            <a:extLst>
              <a:ext uri="{909E8E84-426E-40DD-AFC4-6F175D3DCCD1}">
                <a14:hiddenFill xmlns:a14="http://schemas.microsoft.com/office/drawing/2010/main">
                  <a:noFill/>
                </a14:hiddenFill>
              </a:ext>
            </a:extLst>
          </p:spPr>
          <p:txBody>
            <a:bodyPr wrap="none"/>
            <a:lstStyle/>
            <a:p>
              <a:endParaRPr lang="en-US"/>
            </a:p>
          </p:txBody>
        </p:sp>
        <p:sp>
          <p:nvSpPr>
            <p:cNvPr id="17424" name="Line 12"/>
            <p:cNvSpPr>
              <a:spLocks noChangeShapeType="1"/>
            </p:cNvSpPr>
            <p:nvPr/>
          </p:nvSpPr>
          <p:spPr bwMode="auto">
            <a:xfrm>
              <a:off x="4800600" y="4038600"/>
              <a:ext cx="4267200" cy="304800"/>
            </a:xfrm>
            <a:prstGeom prst="line">
              <a:avLst/>
            </a:prstGeom>
            <a:noFill/>
            <a:ln w="28575">
              <a:solidFill>
                <a:srgbClr val="CC99FF"/>
              </a:solidFill>
              <a:round/>
            </a:ln>
            <a:extLst>
              <a:ext uri="{909E8E84-426E-40DD-AFC4-6F175D3DCCD1}">
                <a14:hiddenFill xmlns:a14="http://schemas.microsoft.com/office/drawing/2010/main">
                  <a:noFill/>
                </a14:hiddenFill>
              </a:ext>
            </a:extLst>
          </p:spPr>
          <p:txBody>
            <a:bodyPr wrap="none"/>
            <a:lstStyle/>
            <a:p>
              <a:endParaRPr lang="en-US"/>
            </a:p>
          </p:txBody>
        </p:sp>
        <p:grpSp>
          <p:nvGrpSpPr>
            <p:cNvPr id="17425" name="Group 16"/>
            <p:cNvGrpSpPr/>
            <p:nvPr/>
          </p:nvGrpSpPr>
          <p:grpSpPr bwMode="auto">
            <a:xfrm>
              <a:off x="7058029" y="4953002"/>
              <a:ext cx="1857376" cy="1477963"/>
              <a:chOff x="4446" y="3120"/>
              <a:chExt cx="1170" cy="931"/>
            </a:xfrm>
          </p:grpSpPr>
          <p:sp>
            <p:nvSpPr>
              <p:cNvPr id="17444" name="Text Box 14"/>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endParaRPr lang="en-US" altLang="en-US" sz="1000" b="1">
                  <a:solidFill>
                    <a:srgbClr val="FF6600"/>
                  </a:solidFill>
                  <a:latin typeface="Tahoma" panose="020B0604030504040204" pitchFamily="34" charset="0"/>
                </a:endParaRPr>
              </a:p>
              <a:p>
                <a:pPr algn="ctr" eaLnBrk="1" hangingPunct="1">
                  <a:spcBef>
                    <a:spcPct val="0"/>
                  </a:spcBef>
                  <a:buFontTx/>
                  <a:buNone/>
                </a:pPr>
                <a:r>
                  <a:rPr lang="en-US" altLang="en-US" sz="1000" b="1">
                    <a:solidFill>
                      <a:srgbClr val="FF6600"/>
                    </a:solidFill>
                    <a:latin typeface="Tahoma" panose="020B0604030504040204" pitchFamily="34" charset="0"/>
                  </a:rPr>
                  <a:t> point</a:t>
                </a:r>
                <a:endParaRPr lang="en-US" altLang="en-US" sz="1000" b="1">
                  <a:solidFill>
                    <a:srgbClr val="FF6600"/>
                  </a:solidFill>
                  <a:latin typeface="Tahoma" panose="020B0604030504040204" pitchFamily="34" charset="0"/>
                </a:endParaRPr>
              </a:p>
            </p:txBody>
          </p:sp>
          <p:sp>
            <p:nvSpPr>
              <p:cNvPr id="17445" name="Line 15"/>
              <p:cNvSpPr>
                <a:spLocks noChangeShapeType="1"/>
              </p:cNvSpPr>
              <p:nvPr/>
            </p:nvSpPr>
            <p:spPr bwMode="auto">
              <a:xfrm flipV="1">
                <a:off x="4848" y="3120"/>
                <a:ext cx="768" cy="288"/>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7426" name="Line 16"/>
            <p:cNvSpPr>
              <a:spLocks noChangeShapeType="1"/>
            </p:cNvSpPr>
            <p:nvPr/>
          </p:nvSpPr>
          <p:spPr bwMode="auto">
            <a:xfrm>
              <a:off x="0" y="4495800"/>
              <a:ext cx="9144000" cy="0"/>
            </a:xfrm>
            <a:prstGeom prst="line">
              <a:avLst/>
            </a:prstGeom>
            <a:noFill/>
            <a:ln w="57150">
              <a:solidFill>
                <a:srgbClr val="00FFFF"/>
              </a:solidFill>
              <a:round/>
            </a:ln>
            <a:extLst>
              <a:ext uri="{909E8E84-426E-40DD-AFC4-6F175D3DCCD1}">
                <a14:hiddenFill xmlns:a14="http://schemas.microsoft.com/office/drawing/2010/main">
                  <a:noFill/>
                </a14:hiddenFill>
              </a:ext>
            </a:extLst>
          </p:spPr>
          <p:txBody>
            <a:bodyPr wrap="none"/>
            <a:lstStyle/>
            <a:p>
              <a:endParaRPr lang="en-US"/>
            </a:p>
          </p:txBody>
        </p:sp>
        <p:grpSp>
          <p:nvGrpSpPr>
            <p:cNvPr id="17427" name="Group 17"/>
            <p:cNvGrpSpPr/>
            <p:nvPr/>
          </p:nvGrpSpPr>
          <p:grpSpPr bwMode="auto">
            <a:xfrm>
              <a:off x="0" y="2743201"/>
              <a:ext cx="1828800" cy="1600201"/>
              <a:chOff x="0" y="1728"/>
              <a:chExt cx="1152" cy="1008"/>
            </a:xfrm>
          </p:grpSpPr>
          <p:sp>
            <p:nvSpPr>
              <p:cNvPr id="17442" name="Text Box 18"/>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chemeClr val="hlink"/>
                    </a:solidFill>
                    <a:latin typeface="Tahoma" panose="020B0604030504040204" pitchFamily="34" charset="0"/>
                  </a:rPr>
                  <a:t>Vanishing</a:t>
                </a:r>
                <a:endParaRPr lang="en-US" altLang="en-US" sz="1000" b="1">
                  <a:solidFill>
                    <a:schemeClr val="hlink"/>
                  </a:solidFill>
                  <a:latin typeface="Tahoma" panose="020B0604030504040204" pitchFamily="34" charset="0"/>
                </a:endParaRPr>
              </a:p>
              <a:p>
                <a:pPr algn="ctr" eaLnBrk="1" hangingPunct="1">
                  <a:spcBef>
                    <a:spcPct val="0"/>
                  </a:spcBef>
                  <a:buFontTx/>
                  <a:buNone/>
                </a:pPr>
                <a:r>
                  <a:rPr lang="en-US" altLang="en-US" sz="1000" b="1">
                    <a:solidFill>
                      <a:srgbClr val="333399"/>
                    </a:solidFill>
                    <a:latin typeface="Tahoma" panose="020B0604030504040204" pitchFamily="34" charset="0"/>
                  </a:rPr>
                  <a:t> </a:t>
                </a:r>
                <a:r>
                  <a:rPr lang="en-US" altLang="en-US" sz="1000" b="1">
                    <a:solidFill>
                      <a:schemeClr val="hlink"/>
                    </a:solidFill>
                    <a:latin typeface="Tahoma" panose="020B0604030504040204" pitchFamily="34" charset="0"/>
                  </a:rPr>
                  <a:t>line</a:t>
                </a:r>
                <a:endParaRPr lang="en-US" altLang="en-US" sz="1000" b="1">
                  <a:solidFill>
                    <a:schemeClr val="hlink"/>
                  </a:solidFill>
                  <a:latin typeface="Tahoma" panose="020B0604030504040204" pitchFamily="34" charset="0"/>
                </a:endParaRPr>
              </a:p>
            </p:txBody>
          </p:sp>
          <p:sp>
            <p:nvSpPr>
              <p:cNvPr id="17443" name="Line 19"/>
              <p:cNvSpPr>
                <a:spLocks noChangeShapeType="1"/>
              </p:cNvSpPr>
              <p:nvPr/>
            </p:nvSpPr>
            <p:spPr bwMode="auto">
              <a:xfrm>
                <a:off x="528" y="2208"/>
                <a:ext cx="192" cy="528"/>
              </a:xfrm>
              <a:prstGeom prst="line">
                <a:avLst/>
              </a:prstGeom>
              <a:noFill/>
              <a:ln w="38100">
                <a:solidFill>
                  <a:schemeClr val="hlink"/>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7428" name="Group 20"/>
            <p:cNvGrpSpPr/>
            <p:nvPr/>
          </p:nvGrpSpPr>
          <p:grpSpPr bwMode="auto">
            <a:xfrm>
              <a:off x="-28575" y="4451373"/>
              <a:ext cx="1843097" cy="1843097"/>
              <a:chOff x="-18" y="2804"/>
              <a:chExt cx="1161" cy="1161"/>
            </a:xfrm>
          </p:grpSpPr>
          <p:sp>
            <p:nvSpPr>
              <p:cNvPr id="17439"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7440" name="Text Box 22"/>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endParaRPr lang="en-US" altLang="en-US" sz="1000" b="1">
                  <a:solidFill>
                    <a:srgbClr val="FF6600"/>
                  </a:solidFill>
                  <a:latin typeface="Tahoma" panose="020B0604030504040204" pitchFamily="34" charset="0"/>
                </a:endParaRPr>
              </a:p>
              <a:p>
                <a:pPr algn="ctr" eaLnBrk="1" hangingPunct="1">
                  <a:spcBef>
                    <a:spcPct val="0"/>
                  </a:spcBef>
                  <a:buFontTx/>
                  <a:buNone/>
                </a:pPr>
                <a:r>
                  <a:rPr lang="en-US" altLang="en-US" sz="1000" b="1">
                    <a:solidFill>
                      <a:srgbClr val="FF6600"/>
                    </a:solidFill>
                    <a:latin typeface="Tahoma" panose="020B0604030504040204" pitchFamily="34" charset="0"/>
                  </a:rPr>
                  <a:t> point</a:t>
                </a:r>
                <a:endParaRPr lang="en-US" altLang="en-US" sz="1000" b="1">
                  <a:solidFill>
                    <a:srgbClr val="FF6600"/>
                  </a:solidFill>
                  <a:latin typeface="Tahoma" panose="020B0604030504040204" pitchFamily="34" charset="0"/>
                </a:endParaRPr>
              </a:p>
            </p:txBody>
          </p:sp>
          <p:sp>
            <p:nvSpPr>
              <p:cNvPr id="17441" name="Line 23"/>
              <p:cNvSpPr>
                <a:spLocks noChangeShapeType="1"/>
              </p:cNvSpPr>
              <p:nvPr/>
            </p:nvSpPr>
            <p:spPr bwMode="auto">
              <a:xfrm flipH="1" flipV="1">
                <a:off x="96" y="2928"/>
                <a:ext cx="240" cy="43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7429" name="Line 24"/>
            <p:cNvSpPr>
              <a:spLocks noChangeShapeType="1"/>
            </p:cNvSpPr>
            <p:nvPr/>
          </p:nvSpPr>
          <p:spPr bwMode="auto">
            <a:xfrm flipV="1">
              <a:off x="2438400" y="1981200"/>
              <a:ext cx="0" cy="31242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0" name="Line 25"/>
            <p:cNvSpPr>
              <a:spLocks noChangeShapeType="1"/>
            </p:cNvSpPr>
            <p:nvPr/>
          </p:nvSpPr>
          <p:spPr bwMode="auto">
            <a:xfrm flipV="1">
              <a:off x="2805113" y="1981200"/>
              <a:ext cx="0" cy="32004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1" name="Line 26"/>
            <p:cNvSpPr>
              <a:spLocks noChangeShapeType="1"/>
            </p:cNvSpPr>
            <p:nvPr/>
          </p:nvSpPr>
          <p:spPr bwMode="auto">
            <a:xfrm flipV="1">
              <a:off x="3325813" y="1981200"/>
              <a:ext cx="0" cy="33528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2" name="Line 27"/>
            <p:cNvSpPr>
              <a:spLocks noChangeShapeType="1"/>
            </p:cNvSpPr>
            <p:nvPr/>
          </p:nvSpPr>
          <p:spPr bwMode="auto">
            <a:xfrm flipV="1">
              <a:off x="4114800" y="1981200"/>
              <a:ext cx="0" cy="35052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3" name="Line 28"/>
            <p:cNvSpPr>
              <a:spLocks noChangeShapeType="1"/>
            </p:cNvSpPr>
            <p:nvPr/>
          </p:nvSpPr>
          <p:spPr bwMode="auto">
            <a:xfrm flipV="1">
              <a:off x="4724400" y="1981200"/>
              <a:ext cx="0" cy="34290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4" name="Line 29"/>
            <p:cNvSpPr>
              <a:spLocks noChangeShapeType="1"/>
            </p:cNvSpPr>
            <p:nvPr/>
          </p:nvSpPr>
          <p:spPr bwMode="auto">
            <a:xfrm flipV="1">
              <a:off x="5943600" y="1981200"/>
              <a:ext cx="0" cy="32766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sp>
          <p:nvSpPr>
            <p:cNvPr id="17435" name="Line 30"/>
            <p:cNvSpPr>
              <a:spLocks noChangeShapeType="1"/>
            </p:cNvSpPr>
            <p:nvPr/>
          </p:nvSpPr>
          <p:spPr bwMode="auto">
            <a:xfrm flipV="1">
              <a:off x="5181600" y="1981200"/>
              <a:ext cx="0" cy="2057400"/>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wrap="none"/>
            <a:lstStyle/>
            <a:p>
              <a:endParaRPr lang="en-US"/>
            </a:p>
          </p:txBody>
        </p:sp>
        <p:grpSp>
          <p:nvGrpSpPr>
            <p:cNvPr id="17436" name="Group 31"/>
            <p:cNvGrpSpPr/>
            <p:nvPr/>
          </p:nvGrpSpPr>
          <p:grpSpPr bwMode="auto">
            <a:xfrm>
              <a:off x="6172200" y="1676401"/>
              <a:ext cx="3095625" cy="1414463"/>
              <a:chOff x="4011" y="1248"/>
              <a:chExt cx="1950" cy="891"/>
            </a:xfrm>
          </p:grpSpPr>
          <p:sp>
            <p:nvSpPr>
              <p:cNvPr id="17437" name="Text Box 32"/>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 Vertical vanishing</a:t>
                </a:r>
                <a:endParaRPr lang="en-US" altLang="en-US" sz="1000" b="1">
                  <a:solidFill>
                    <a:srgbClr val="FF6600"/>
                  </a:solidFill>
                  <a:latin typeface="Tahoma" panose="020B0604030504040204" pitchFamily="34" charset="0"/>
                </a:endParaRPr>
              </a:p>
              <a:p>
                <a:pPr algn="ctr" eaLnBrk="1" hangingPunct="1">
                  <a:spcBef>
                    <a:spcPct val="0"/>
                  </a:spcBef>
                  <a:buFontTx/>
                  <a:buNone/>
                </a:pPr>
                <a:r>
                  <a:rPr lang="en-US" altLang="en-US" sz="1000" b="1">
                    <a:solidFill>
                      <a:srgbClr val="FF6600"/>
                    </a:solidFill>
                    <a:latin typeface="Tahoma" panose="020B0604030504040204" pitchFamily="34" charset="0"/>
                  </a:rPr>
                  <a:t> point</a:t>
                </a:r>
                <a:endParaRPr lang="en-US" altLang="en-US" sz="1000" b="1">
                  <a:solidFill>
                    <a:srgbClr val="FF6600"/>
                  </a:solidFill>
                  <a:latin typeface="Tahoma" panose="020B0604030504040204" pitchFamily="34" charset="0"/>
                </a:endParaRPr>
              </a:p>
              <a:p>
                <a:pPr algn="ctr" eaLnBrk="1" hangingPunct="1">
                  <a:spcBef>
                    <a:spcPct val="0"/>
                  </a:spcBef>
                  <a:buFontTx/>
                  <a:buNone/>
                </a:pPr>
                <a:r>
                  <a:rPr lang="en-US" altLang="en-US" sz="1000" b="1">
                    <a:solidFill>
                      <a:srgbClr val="FF6600"/>
                    </a:solidFill>
                    <a:latin typeface="Tahoma" panose="020B0604030504040204" pitchFamily="34" charset="0"/>
                  </a:rPr>
                  <a:t>(at infinity)</a:t>
                </a:r>
                <a:endParaRPr lang="en-US" altLang="en-US" sz="1000" b="1">
                  <a:solidFill>
                    <a:srgbClr val="FF6600"/>
                  </a:solidFill>
                  <a:latin typeface="Tahoma" panose="020B0604030504040204" pitchFamily="34" charset="0"/>
                </a:endParaRPr>
              </a:p>
            </p:txBody>
          </p:sp>
          <p:sp>
            <p:nvSpPr>
              <p:cNvPr id="17438" name="Line 33"/>
              <p:cNvSpPr>
                <a:spLocks noChangeShapeType="1"/>
              </p:cNvSpPr>
              <p:nvPr/>
            </p:nvSpPr>
            <p:spPr bwMode="auto">
              <a:xfrm flipH="1" flipV="1">
                <a:off x="4080" y="1248"/>
                <a:ext cx="0" cy="288"/>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a:t>Closeup of edges</a:t>
            </a:r>
            <a:endParaRPr lang="en-US" altLang="en-US"/>
          </a:p>
        </p:txBody>
      </p:sp>
      <p:sp>
        <p:nvSpPr>
          <p:cNvPr id="20483" name="Content Placeholder 2"/>
          <p:cNvSpPr>
            <a:spLocks noGrp="1"/>
          </p:cNvSpPr>
          <p:nvPr>
            <p:ph idx="1"/>
          </p:nvPr>
        </p:nvSpPr>
        <p:spPr/>
        <p:txBody>
          <a:bodyPr/>
          <a:lstStyle/>
          <a:p>
            <a:endParaRPr lang="en-US" altLang="en-US"/>
          </a:p>
        </p:txBody>
      </p:sp>
      <p:pic>
        <p:nvPicPr>
          <p:cNvPr id="20484"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Closeup of edges</a:t>
            </a:r>
            <a:endParaRPr lang="en-US" altLang="en-US"/>
          </a:p>
        </p:txBody>
      </p:sp>
      <p:sp>
        <p:nvSpPr>
          <p:cNvPr id="21507" name="Content Placeholder 2"/>
          <p:cNvSpPr>
            <a:spLocks noGrp="1"/>
          </p:cNvSpPr>
          <p:nvPr>
            <p:ph idx="1"/>
          </p:nvPr>
        </p:nvSpPr>
        <p:spPr/>
        <p:txBody>
          <a:bodyPr/>
          <a:lstStyle/>
          <a:p>
            <a:endParaRPr lang="en-US" altLang="en-US"/>
          </a:p>
        </p:txBody>
      </p:sp>
      <p:pic>
        <p:nvPicPr>
          <p:cNvPr id="21508"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l="12254" t="59148" r="79703" b="36111"/>
          <a:stretch>
            <a:fillRect/>
          </a:stretch>
        </p:blipFill>
        <p:spPr bwMode="auto">
          <a:xfrm>
            <a:off x="5943600" y="2819400"/>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0" y="44196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p:nvPr/>
        </p:nvCxnSpPr>
        <p:spPr>
          <a:xfrm rot="5400000" flipH="1" flipV="1">
            <a:off x="5448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5829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6057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38100" y="50673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Closeup of edges</a:t>
            </a:r>
            <a:endParaRPr lang="en-US" altLang="en-US"/>
          </a:p>
        </p:txBody>
      </p:sp>
      <p:sp>
        <p:nvSpPr>
          <p:cNvPr id="22531" name="Content Placeholder 2"/>
          <p:cNvSpPr>
            <a:spLocks noGrp="1"/>
          </p:cNvSpPr>
          <p:nvPr>
            <p:ph idx="1"/>
          </p:nvPr>
        </p:nvSpPr>
        <p:spPr/>
        <p:txBody>
          <a:bodyPr/>
          <a:lstStyle/>
          <a:p>
            <a:endParaRPr lang="en-US" altLang="en-US"/>
          </a:p>
        </p:txBody>
      </p:sp>
      <p:pic>
        <p:nvPicPr>
          <p:cNvPr id="22532"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57600" y="4572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p:nvPr/>
        </p:nvCxnSpPr>
        <p:spPr>
          <a:xfrm rot="5400000" flipH="1" flipV="1">
            <a:off x="5753100" y="4610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2535"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l="81447" t="62500" r="7446" b="31944"/>
          <a:stretch>
            <a:fillRect/>
          </a:stretch>
        </p:blipFill>
        <p:spPr bwMode="auto">
          <a:xfrm>
            <a:off x="5638800" y="2895600"/>
            <a:ext cx="20574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rot="5400000" flipH="1" flipV="1">
            <a:off x="3086100" y="51435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Closeup of edges</a:t>
            </a:r>
            <a:endParaRPr lang="en-US" altLang="en-US"/>
          </a:p>
        </p:txBody>
      </p:sp>
      <p:sp>
        <p:nvSpPr>
          <p:cNvPr id="23555" name="Content Placeholder 2"/>
          <p:cNvSpPr>
            <a:spLocks noGrp="1"/>
          </p:cNvSpPr>
          <p:nvPr>
            <p:ph idx="1"/>
          </p:nvPr>
        </p:nvSpPr>
        <p:spPr/>
        <p:txBody>
          <a:bodyPr/>
          <a:lstStyle/>
          <a:p>
            <a:endParaRPr lang="en-US" altLang="en-US"/>
          </a:p>
        </p:txBody>
      </p:sp>
      <p:pic>
        <p:nvPicPr>
          <p:cNvPr id="23556"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828800" y="5257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23558"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l="37022" t="73611" r="53723" b="19444"/>
          <a:stretch>
            <a:fillRect/>
          </a:stretch>
        </p:blipFill>
        <p:spPr bwMode="auto">
          <a:xfrm>
            <a:off x="56388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Characterizing edges</a:t>
            </a:r>
            <a:endParaRPr lang="en-US" altLang="en-US"/>
          </a:p>
        </p:txBody>
      </p:sp>
      <p:sp>
        <p:nvSpPr>
          <p:cNvPr id="24579" name="Rectangle 26"/>
          <p:cNvSpPr>
            <a:spLocks noGrp="1" noChangeArrowheads="1"/>
          </p:cNvSpPr>
          <p:nvPr>
            <p:ph type="body" idx="1"/>
          </p:nvPr>
        </p:nvSpPr>
        <p:spPr/>
        <p:txBody>
          <a:bodyPr/>
          <a:lstStyle/>
          <a:p>
            <a:pPr>
              <a:buFontTx/>
              <a:buChar char="•"/>
            </a:pPr>
            <a:r>
              <a:rPr lang="en-US" altLang="en-US"/>
              <a:t>An edge is a place of rapid change in the image intensity function</a:t>
            </a:r>
            <a:endParaRPr lang="en-US" altLang="en-US"/>
          </a:p>
        </p:txBody>
      </p:sp>
      <p:pic>
        <p:nvPicPr>
          <p:cNvPr id="24580" name="Picture 10" descr="step_edge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895600"/>
            <a:ext cx="274320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1" name="Line 21"/>
          <p:cNvSpPr>
            <a:spLocks noChangeShapeType="1"/>
          </p:cNvSpPr>
          <p:nvPr/>
        </p:nvSpPr>
        <p:spPr bwMode="auto">
          <a:xfrm>
            <a:off x="228600" y="3962400"/>
            <a:ext cx="27432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4582" name="Text Box 22"/>
          <p:cNvSpPr txBox="1">
            <a:spLocks noChangeArrowheads="1"/>
          </p:cNvSpPr>
          <p:nvPr/>
        </p:nvSpPr>
        <p:spPr bwMode="auto">
          <a:xfrm>
            <a:off x="1174750" y="2514600"/>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image</a:t>
            </a:r>
            <a:endParaRPr lang="en-US" altLang="en-US" sz="1800">
              <a:latin typeface="Arial" panose="020B0604020202020204" pitchFamily="34" charset="0"/>
            </a:endParaRPr>
          </a:p>
        </p:txBody>
      </p:sp>
      <p:grpSp>
        <p:nvGrpSpPr>
          <p:cNvPr id="2" name="Group 31"/>
          <p:cNvGrpSpPr/>
          <p:nvPr/>
        </p:nvGrpSpPr>
        <p:grpSpPr bwMode="auto">
          <a:xfrm>
            <a:off x="3124200" y="2254250"/>
            <a:ext cx="2851150" cy="2725738"/>
            <a:chOff x="1968" y="1420"/>
            <a:chExt cx="1796" cy="1717"/>
          </a:xfrm>
        </p:grpSpPr>
        <p:sp>
          <p:nvSpPr>
            <p:cNvPr id="24594"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95" name="Freeform 12"/>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6" name="Freeform 15"/>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7" name="Text Box 24"/>
            <p:cNvSpPr txBox="1">
              <a:spLocks noChangeArrowheads="1"/>
            </p:cNvSpPr>
            <p:nvPr/>
          </p:nvSpPr>
          <p:spPr bwMode="auto">
            <a:xfrm>
              <a:off x="1968" y="1420"/>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intensity function</a:t>
              </a:r>
              <a:br>
                <a:rPr lang="en-US" altLang="en-US" sz="1800">
                  <a:latin typeface="Arial" panose="020B0604020202020204" pitchFamily="34" charset="0"/>
                </a:rPr>
              </a:br>
              <a:r>
                <a:rPr lang="en-US" altLang="en-US" sz="1800">
                  <a:latin typeface="Arial" panose="020B0604020202020204" pitchFamily="34" charset="0"/>
                </a:rPr>
                <a:t>(along horizontal scanline)</a:t>
              </a:r>
              <a:endParaRPr lang="en-US" altLang="en-US" sz="1800">
                <a:latin typeface="Arial" panose="020B0604020202020204" pitchFamily="34" charset="0"/>
              </a:endParaRPr>
            </a:p>
          </p:txBody>
        </p:sp>
      </p:grpSp>
      <p:grpSp>
        <p:nvGrpSpPr>
          <p:cNvPr id="3" name="Group 32"/>
          <p:cNvGrpSpPr/>
          <p:nvPr/>
        </p:nvGrpSpPr>
        <p:grpSpPr bwMode="auto">
          <a:xfrm>
            <a:off x="6172200" y="2528888"/>
            <a:ext cx="2743200" cy="2451100"/>
            <a:chOff x="3888" y="1593"/>
            <a:chExt cx="1728" cy="1544"/>
          </a:xfrm>
        </p:grpSpPr>
        <p:sp>
          <p:nvSpPr>
            <p:cNvPr id="24589"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24590" name="Group 19"/>
            <p:cNvGrpSpPr/>
            <p:nvPr/>
          </p:nvGrpSpPr>
          <p:grpSpPr bwMode="auto">
            <a:xfrm>
              <a:off x="3888" y="1854"/>
              <a:ext cx="1728" cy="1248"/>
              <a:chOff x="3888" y="2640"/>
              <a:chExt cx="1728" cy="1248"/>
            </a:xfrm>
          </p:grpSpPr>
          <p:sp>
            <p:nvSpPr>
              <p:cNvPr id="24592" name="Freeform 17"/>
              <p:cNvSpPr/>
              <p:nvPr/>
            </p:nvSpPr>
            <p:spPr bwMode="auto">
              <a:xfrm>
                <a:off x="3888" y="3264"/>
                <a:ext cx="909" cy="624"/>
              </a:xfrm>
              <a:custGeom>
                <a:avLst/>
                <a:gdLst>
                  <a:gd name="T0" fmla="*/ 0 w 909"/>
                  <a:gd name="T1" fmla="*/ 0 h 630"/>
                  <a:gd name="T2" fmla="*/ 288 w 909"/>
                  <a:gd name="T3" fmla="*/ 6 h 630"/>
                  <a:gd name="T4" fmla="*/ 354 w 909"/>
                  <a:gd name="T5" fmla="*/ 71 h 630"/>
                  <a:gd name="T6" fmla="*/ 399 w 909"/>
                  <a:gd name="T7" fmla="*/ 377 h 630"/>
                  <a:gd name="T8" fmla="*/ 459 w 909"/>
                  <a:gd name="T9" fmla="*/ 556 h 630"/>
                  <a:gd name="T10" fmla="*/ 528 w 909"/>
                  <a:gd name="T11" fmla="*/ 380 h 630"/>
                  <a:gd name="T12" fmla="*/ 564 w 909"/>
                  <a:gd name="T13" fmla="*/ 83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3" name="Freeform 18"/>
              <p:cNvSpPr/>
              <p:nvPr/>
            </p:nvSpPr>
            <p:spPr bwMode="auto">
              <a:xfrm flipV="1">
                <a:off x="4707" y="2640"/>
                <a:ext cx="909" cy="624"/>
              </a:xfrm>
              <a:custGeom>
                <a:avLst/>
                <a:gdLst>
                  <a:gd name="T0" fmla="*/ 0 w 909"/>
                  <a:gd name="T1" fmla="*/ 0 h 630"/>
                  <a:gd name="T2" fmla="*/ 288 w 909"/>
                  <a:gd name="T3" fmla="*/ 6 h 630"/>
                  <a:gd name="T4" fmla="*/ 354 w 909"/>
                  <a:gd name="T5" fmla="*/ 71 h 630"/>
                  <a:gd name="T6" fmla="*/ 399 w 909"/>
                  <a:gd name="T7" fmla="*/ 377 h 630"/>
                  <a:gd name="T8" fmla="*/ 459 w 909"/>
                  <a:gd name="T9" fmla="*/ 556 h 630"/>
                  <a:gd name="T10" fmla="*/ 528 w 909"/>
                  <a:gd name="T11" fmla="*/ 380 h 630"/>
                  <a:gd name="T12" fmla="*/ 564 w 909"/>
                  <a:gd name="T13" fmla="*/ 83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4591" name="Text Box 25"/>
            <p:cNvSpPr txBox="1">
              <a:spLocks noChangeArrowheads="1"/>
            </p:cNvSpPr>
            <p:nvPr/>
          </p:nvSpPr>
          <p:spPr bwMode="auto">
            <a:xfrm>
              <a:off x="4216" y="1593"/>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first derivative</a:t>
              </a:r>
              <a:endParaRPr lang="en-US" altLang="en-US" sz="1800">
                <a:latin typeface="Arial" panose="020B0604020202020204" pitchFamily="34" charset="0"/>
              </a:endParaRPr>
            </a:p>
          </p:txBody>
        </p:sp>
      </p:grpSp>
      <p:grpSp>
        <p:nvGrpSpPr>
          <p:cNvPr id="5" name="Group 33"/>
          <p:cNvGrpSpPr/>
          <p:nvPr/>
        </p:nvGrpSpPr>
        <p:grpSpPr bwMode="auto">
          <a:xfrm>
            <a:off x="6489700" y="3276600"/>
            <a:ext cx="2305050" cy="3200400"/>
            <a:chOff x="4088" y="2064"/>
            <a:chExt cx="1452" cy="2016"/>
          </a:xfrm>
        </p:grpSpPr>
        <p:sp>
          <p:nvSpPr>
            <p:cNvPr id="24586" name="Line 28"/>
            <p:cNvSpPr>
              <a:spLocks noChangeShapeType="1"/>
            </p:cNvSpPr>
            <p:nvPr/>
          </p:nvSpPr>
          <p:spPr bwMode="auto">
            <a:xfrm flipH="1" flipV="1">
              <a:off x="4368" y="3168"/>
              <a:ext cx="144"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7" name="Line 29"/>
            <p:cNvSpPr>
              <a:spLocks noChangeShapeType="1"/>
            </p:cNvSpPr>
            <p:nvPr/>
          </p:nvSpPr>
          <p:spPr bwMode="auto">
            <a:xfrm flipV="1">
              <a:off x="5040" y="2064"/>
              <a:ext cx="144" cy="163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8" name="Text Box 30"/>
            <p:cNvSpPr txBox="1">
              <a:spLocks noChangeArrowheads="1"/>
            </p:cNvSpPr>
            <p:nvPr/>
          </p:nvSpPr>
          <p:spPr bwMode="auto">
            <a:xfrm>
              <a:off x="4088" y="3676"/>
              <a:ext cx="14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edges correspond to</a:t>
              </a:r>
              <a:br>
                <a:rPr lang="en-US" altLang="en-US" sz="1800">
                  <a:latin typeface="Arial" panose="020B0604020202020204" pitchFamily="34" charset="0"/>
                </a:rPr>
              </a:br>
              <a:r>
                <a:rPr lang="en-US" altLang="en-US" sz="1800">
                  <a:latin typeface="Arial" panose="020B0604020202020204" pitchFamily="34" charset="0"/>
                </a:rPr>
                <a:t>extrema of derivative</a:t>
              </a:r>
              <a:endParaRPr lang="en-US" altLang="en-US" sz="1800">
                <a:latin typeface="Arial" panose="020B0604020202020204" pitchFamily="34" charset="0"/>
              </a:endParaRPr>
            </a:p>
          </p:txBody>
        </p:sp>
      </p:grpSp>
      <p:sp>
        <p:nvSpPr>
          <p:cNvPr id="22" name="Rectangle 21"/>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a:t>Intensity profile</a:t>
            </a:r>
            <a:endParaRPr lang="en-US" altLang="en-US"/>
          </a:p>
        </p:txBody>
      </p:sp>
      <p:pic>
        <p:nvPicPr>
          <p:cNvPr id="26627" name="Picture 3" descr="C:\Documents and Settings\Derek Hoiem\My Documents\Classes\Spring10 - Computer Vision\figs\7\monaco_500.png"/>
          <p:cNvPicPr>
            <a:picLocks noChangeAspect="1" noChangeArrowheads="1"/>
          </p:cNvPicPr>
          <p:nvPr/>
        </p:nvPicPr>
        <p:blipFill>
          <a:blip r:embed="rId1">
            <a:extLst>
              <a:ext uri="{28A0092B-C50C-407E-A947-70E740481C1C}">
                <a14:useLocalDpi xmlns:a14="http://schemas.microsoft.com/office/drawing/2010/main" val="0"/>
              </a:ext>
            </a:extLst>
          </a:blip>
          <a:srcRect l="7143" t="2380" r="7143"/>
          <a:stretch>
            <a:fillRect/>
          </a:stretch>
        </p:blipFill>
        <p:spPr bwMode="auto">
          <a:xfrm>
            <a:off x="4572000" y="0"/>
            <a:ext cx="45720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8" name="Group 12"/>
          <p:cNvGrpSpPr>
            <a:grpSpLocks noChangeAspect="1"/>
          </p:cNvGrpSpPr>
          <p:nvPr/>
        </p:nvGrpSpPr>
        <p:grpSpPr bwMode="auto">
          <a:xfrm>
            <a:off x="228600" y="1524000"/>
            <a:ext cx="3438525" cy="4267200"/>
            <a:chOff x="0" y="1143000"/>
            <a:chExt cx="4421326" cy="5486400"/>
          </a:xfrm>
        </p:grpSpPr>
        <p:pic>
          <p:nvPicPr>
            <p:cNvPr id="26633" name="Picture 2" descr="C:\Documents and Settings\Derek Hoiem\My Documents\My Pictures\monte carlo\monaco03.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04800" y="1143000"/>
              <a:ext cx="411652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5029200" y="4572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p:cNvPicPr>
            <a:picLocks noChangeAspect="1" noChangeArrowheads="1"/>
          </p:cNvPicPr>
          <p:nvPr/>
        </p:nvPicPr>
        <p:blipFill>
          <a:blip r:embed="rId3">
            <a:extLst>
              <a:ext uri="{28A0092B-C50C-407E-A947-70E740481C1C}">
                <a14:useLocalDpi xmlns:a14="http://schemas.microsoft.com/office/drawing/2010/main" val="0"/>
              </a:ext>
            </a:extLst>
          </a:blip>
          <a:srcRect l="7307" t="2856" r="7130" b="5714"/>
          <a:stretch>
            <a:fillRect/>
          </a:stretch>
        </p:blipFill>
        <p:spPr bwMode="auto">
          <a:xfrm>
            <a:off x="4572000" y="29718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4953000" y="4572000"/>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With a little Gaussian noise</a:t>
            </a:r>
            <a:endParaRPr lang="en-US" altLang="en-US"/>
          </a:p>
        </p:txBody>
      </p:sp>
      <p:pic>
        <p:nvPicPr>
          <p:cNvPr id="27651" name="Picture 2" descr="C:\Documents and Settings\Derek Hoiem\My Documents\Classes\Spring10 - Computer Vision\figs\7\monaco_500_gx_noise.png"/>
          <p:cNvPicPr>
            <a:picLocks noChangeAspect="1" noChangeArrowheads="1"/>
          </p:cNvPicPr>
          <p:nvPr/>
        </p:nvPicPr>
        <p:blipFill>
          <a:blip r:embed="rId1">
            <a:extLst>
              <a:ext uri="{28A0092B-C50C-407E-A947-70E740481C1C}">
                <a14:useLocalDpi xmlns:a14="http://schemas.microsoft.com/office/drawing/2010/main" val="0"/>
              </a:ext>
            </a:extLst>
          </a:blip>
          <a:srcRect l="7143" t="3810" r="7143"/>
          <a:stretch>
            <a:fillRect/>
          </a:stretch>
        </p:blipFill>
        <p:spPr bwMode="auto">
          <a:xfrm>
            <a:off x="4572000" y="2209800"/>
            <a:ext cx="4572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descr="C:\Documents and Settings\Derek Hoiem\My Documents\Classes\Spring10 - Computer Vision\figs\7\monaco_no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41195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5"/>
          <p:cNvSpPr txBox="1">
            <a:spLocks noChangeArrowheads="1"/>
          </p:cNvSpPr>
          <p:nvPr/>
        </p:nvSpPr>
        <p:spPr bwMode="auto">
          <a:xfrm>
            <a:off x="6477000" y="5791200"/>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Gradient</a:t>
            </a:r>
            <a:endParaRPr lang="en-US" altLang="en-US" sz="1800">
              <a:latin typeface="Arial" panose="020B0604020202020204" pitchFamily="34" charset="0"/>
            </a:endParaRPr>
          </a:p>
        </p:txBody>
      </p:sp>
      <p:cxnSp>
        <p:nvCxnSpPr>
          <p:cNvPr id="6" name="Straight Connector 5"/>
          <p:cNvCxnSpPr/>
          <p:nvPr/>
        </p:nvCxnSpPr>
        <p:spPr bwMode="auto">
          <a:xfrm>
            <a:off x="228600" y="4572000"/>
            <a:ext cx="411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ltLang="en-US" dirty="0"/>
              <a:t>Review of Last Lectures</a:t>
            </a:r>
            <a:endParaRPr lang="en-US" altLang="en-US" dirty="0"/>
          </a:p>
        </p:txBody>
      </p:sp>
      <p:sp>
        <p:nvSpPr>
          <p:cNvPr id="45059" name="Content Placeholder 2"/>
          <p:cNvSpPr>
            <a:spLocks noGrp="1"/>
          </p:cNvSpPr>
          <p:nvPr>
            <p:ph idx="1"/>
          </p:nvPr>
        </p:nvSpPr>
        <p:spPr/>
        <p:txBody>
          <a:bodyPr>
            <a:normAutofit lnSpcReduction="10000"/>
          </a:bodyPr>
          <a:lstStyle/>
          <a:p>
            <a:pPr>
              <a:buFont typeface="Arial" panose="020B0604020202020204" pitchFamily="34" charset="0"/>
              <a:buChar char="•"/>
              <a:defRPr/>
            </a:pPr>
            <a:r>
              <a:rPr lang="en-US" dirty="0"/>
              <a:t>Applications of filters</a:t>
            </a:r>
            <a:endParaRPr lang="en-US" dirty="0"/>
          </a:p>
          <a:p>
            <a:pPr lvl="1">
              <a:buFont typeface="Arial" panose="020B0604020202020204" pitchFamily="34" charset="0"/>
              <a:buChar char="–"/>
              <a:defRPr/>
            </a:pPr>
            <a:r>
              <a:rPr lang="en-US" dirty="0"/>
              <a:t>Template matching (SSD or Normxcorr2)</a:t>
            </a:r>
            <a:endParaRPr lang="en-US" dirty="0"/>
          </a:p>
          <a:p>
            <a:pPr lvl="2">
              <a:buFont typeface="Arial" panose="020B0604020202020204" pitchFamily="34" charset="0"/>
              <a:buChar char="•"/>
              <a:defRPr/>
            </a:pPr>
            <a:r>
              <a:rPr lang="en-US" dirty="0"/>
              <a:t>SSD can be done with linear filters, is sensitive to overall intensity</a:t>
            </a:r>
            <a:endParaRPr lang="en-US" dirty="0"/>
          </a:p>
          <a:p>
            <a:pPr lvl="1">
              <a:buFont typeface="Arial" panose="020B0604020202020204" pitchFamily="34" charset="0"/>
              <a:buChar char="–"/>
              <a:defRPr/>
            </a:pPr>
            <a:r>
              <a:rPr lang="en-US" dirty="0"/>
              <a:t>Gaussian pyramid</a:t>
            </a:r>
            <a:endParaRPr lang="en-US" dirty="0"/>
          </a:p>
          <a:p>
            <a:pPr lvl="2">
              <a:buFont typeface="Arial" panose="020B0604020202020204" pitchFamily="34" charset="0"/>
              <a:buChar char="•"/>
              <a:defRPr/>
            </a:pPr>
            <a:r>
              <a:rPr lang="en-US" dirty="0"/>
              <a:t>Coarse-to-fine search, multi-scale detection</a:t>
            </a:r>
            <a:endParaRPr lang="en-US" dirty="0"/>
          </a:p>
          <a:p>
            <a:pPr lvl="1">
              <a:buFont typeface="Arial" panose="020B0604020202020204" pitchFamily="34" charset="0"/>
              <a:buChar char="–"/>
              <a:defRPr/>
            </a:pPr>
            <a:r>
              <a:rPr lang="en-US" dirty="0" err="1"/>
              <a:t>Laplacian</a:t>
            </a:r>
            <a:r>
              <a:rPr lang="en-US" dirty="0"/>
              <a:t> pyramid</a:t>
            </a:r>
            <a:endParaRPr lang="en-US" dirty="0"/>
          </a:p>
          <a:p>
            <a:pPr lvl="2">
              <a:buFont typeface="Arial" panose="020B0604020202020204" pitchFamily="34" charset="0"/>
              <a:buChar char="•"/>
              <a:defRPr/>
            </a:pPr>
            <a:r>
              <a:rPr lang="en-US" dirty="0"/>
              <a:t>Teases apart different frequency bands while keeping spatial information</a:t>
            </a:r>
            <a:endParaRPr lang="en-US" dirty="0"/>
          </a:p>
          <a:p>
            <a:pPr lvl="2">
              <a:buFont typeface="Arial" panose="020B0604020202020204" pitchFamily="34" charset="0"/>
              <a:buChar char="•"/>
              <a:defRPr/>
            </a:pPr>
            <a:r>
              <a:rPr lang="en-US" dirty="0"/>
              <a:t>Can be used for compositing in graphics</a:t>
            </a:r>
            <a:endParaRPr lang="en-US" dirty="0"/>
          </a:p>
          <a:p>
            <a:pPr lvl="1">
              <a:buFont typeface="Arial" panose="020B0604020202020204" pitchFamily="34" charset="0"/>
              <a:buChar char="–"/>
              <a:defRPr/>
            </a:pPr>
            <a:r>
              <a:rPr lang="en-US" dirty="0" err="1"/>
              <a:t>Downsampling</a:t>
            </a:r>
            <a:endParaRPr lang="en-US" dirty="0"/>
          </a:p>
          <a:p>
            <a:pPr lvl="2">
              <a:buFont typeface="Arial" panose="020B0604020202020204" pitchFamily="34" charset="0"/>
              <a:buChar char="•"/>
              <a:defRPr/>
            </a:pPr>
            <a:r>
              <a:rPr lang="en-US" dirty="0"/>
              <a:t>Need to sufficiently low-pass before </a:t>
            </a:r>
            <a:r>
              <a:rPr lang="en-US" dirty="0" err="1"/>
              <a:t>downsampling</a:t>
            </a:r>
            <a:endParaRPr lang="en-US" dirty="0"/>
          </a:p>
          <a:p>
            <a:pPr lvl="2">
              <a:buFont typeface="Arial" panose="020B0604020202020204" pitchFamily="34" charset="0"/>
              <a:buNone/>
              <a:defRPr/>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Effects of noise</a:t>
            </a:r>
            <a:endParaRPr lang="en-US" altLang="en-US"/>
          </a:p>
        </p:txBody>
      </p:sp>
      <p:sp>
        <p:nvSpPr>
          <p:cNvPr id="3077" name="Rectangle 3"/>
          <p:cNvSpPr>
            <a:spLocks noGrp="1" noChangeArrowheads="1"/>
          </p:cNvSpPr>
          <p:nvPr>
            <p:ph type="body" idx="1"/>
          </p:nvPr>
        </p:nvSpPr>
        <p:spPr>
          <a:xfrm>
            <a:off x="685800" y="914400"/>
            <a:ext cx="7772400" cy="914400"/>
          </a:xfrm>
        </p:spPr>
        <p:txBody>
          <a:bodyPr>
            <a:normAutofit fontScale="85000" lnSpcReduction="10000"/>
          </a:bodyPr>
          <a:lstStyle/>
          <a:p>
            <a:pPr>
              <a:defRPr/>
            </a:pPr>
            <a:r>
              <a:rPr lang="en-US"/>
              <a:t>Consider a single row or column of the image</a:t>
            </a:r>
            <a:endParaRPr lang="en-US"/>
          </a:p>
          <a:p>
            <a:pPr lvl="1">
              <a:defRPr/>
            </a:pPr>
            <a:r>
              <a:rPr lang="en-US"/>
              <a:t>Plotting intensity as a function of position gives a signal</a:t>
            </a:r>
            <a:endParaRPr lang="en-US"/>
          </a:p>
        </p:txBody>
      </p:sp>
      <p:graphicFrame>
        <p:nvGraphicFramePr>
          <p:cNvPr id="28676" name="Object 4"/>
          <p:cNvGraphicFramePr>
            <a:graphicFrameLocks noChangeAspect="1"/>
          </p:cNvGraphicFramePr>
          <p:nvPr/>
        </p:nvGraphicFramePr>
        <p:xfrm>
          <a:off x="1839913" y="1917700"/>
          <a:ext cx="5018087" cy="1892300"/>
        </p:xfrm>
        <a:graphic>
          <a:graphicData uri="http://schemas.openxmlformats.org/presentationml/2006/ole">
            <mc:AlternateContent xmlns:mc="http://schemas.openxmlformats.org/markup-compatibility/2006">
              <mc:Choice xmlns:v="urn:schemas-microsoft-com:vml" Requires="v">
                <p:oleObj spid="_x0000_s28735" name="Photo Editor Photo" r:id="rId1" imgW="5886450" imgH="2219325" progId="">
                  <p:embed/>
                </p:oleObj>
              </mc:Choice>
              <mc:Fallback>
                <p:oleObj name="Photo Editor Photo" r:id="rId1" imgW="5886450" imgH="2219325"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913"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7" name="Picture 5" descr="txp_fig"/>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p:nvPr/>
        </p:nvGrpSpPr>
        <p:grpSpPr bwMode="auto">
          <a:xfrm>
            <a:off x="685800" y="4038600"/>
            <a:ext cx="7772400" cy="2743200"/>
            <a:chOff x="432" y="2544"/>
            <a:chExt cx="4896" cy="1728"/>
          </a:xfrm>
        </p:grpSpPr>
        <p:graphicFrame>
          <p:nvGraphicFramePr>
            <p:cNvPr id="28680" name="Object 7"/>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spid="_x0000_s28736" name="Photo Editor Photo" r:id="rId5" imgW="5915025" imgH="2028825" progId="">
                    <p:embed/>
                  </p:oleObj>
                </mc:Choice>
                <mc:Fallback>
                  <p:oleObj name="Photo Editor Photo" r:id="rId5" imgW="5915025" imgH="2028825"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81" name="Picture 8" descr="txp_fig"/>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Rectangle 9"/>
            <p:cNvSpPr>
              <a:spLocks noChangeArrowheads="1"/>
            </p:cNvSpPr>
            <p:nvPr/>
          </p:nvSpPr>
          <p:spPr bwMode="auto">
            <a:xfrm>
              <a:off x="432" y="3840"/>
              <a:ext cx="489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r>
                <a:rPr lang="en-US" altLang="en-US">
                  <a:latin typeface="Arial" panose="020B0604020202020204" pitchFamily="34" charset="0"/>
                </a:rPr>
                <a:t>Where is the edge?</a:t>
              </a:r>
              <a:endParaRPr lang="en-US" altLang="en-US" i="1">
                <a:latin typeface="Arial" panose="020B0604020202020204" pitchFamily="34" charset="0"/>
              </a:endParaRPr>
            </a:p>
          </p:txBody>
        </p:sp>
      </p:grpSp>
      <p:sp>
        <p:nvSpPr>
          <p:cNvPr id="28679" name="Text Box 10"/>
          <p:cNvSpPr txBox="1">
            <a:spLocks noChangeArrowheads="1"/>
          </p:cNvSpPr>
          <p:nvPr/>
        </p:nvSpPr>
        <p:spPr bwMode="auto">
          <a:xfrm>
            <a:off x="7442200"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S. Seitz</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Effects of noise</a:t>
            </a:r>
            <a:endParaRPr lang="en-US" altLang="en-US"/>
          </a:p>
        </p:txBody>
      </p:sp>
      <p:sp>
        <p:nvSpPr>
          <p:cNvPr id="976899" name="Rectangle 3"/>
          <p:cNvSpPr>
            <a:spLocks noGrp="1" noChangeArrowheads="1"/>
          </p:cNvSpPr>
          <p:nvPr>
            <p:ph type="body" idx="1"/>
          </p:nvPr>
        </p:nvSpPr>
        <p:spPr/>
        <p:txBody>
          <a:bodyPr/>
          <a:lstStyle/>
          <a:p>
            <a:pPr>
              <a:buFontTx/>
              <a:buChar char="•"/>
            </a:pPr>
            <a:r>
              <a:rPr lang="en-US" altLang="en-US"/>
              <a:t>Difference filters respond strongly to noise</a:t>
            </a:r>
            <a:endParaRPr lang="en-US" altLang="en-US"/>
          </a:p>
          <a:p>
            <a:pPr lvl="1"/>
            <a:r>
              <a:rPr lang="en-US" altLang="en-US"/>
              <a:t>Image noise results in pixels that look very different from their neighbors</a:t>
            </a:r>
            <a:endParaRPr lang="en-US" altLang="en-US"/>
          </a:p>
          <a:p>
            <a:pPr lvl="1"/>
            <a:r>
              <a:rPr lang="en-US" altLang="en-US"/>
              <a:t>Generally, the larger the noise the stronger the response</a:t>
            </a:r>
            <a:endParaRPr lang="en-US" altLang="en-US"/>
          </a:p>
          <a:p>
            <a:pPr>
              <a:buFontTx/>
              <a:buChar char="•"/>
            </a:pPr>
            <a:r>
              <a:rPr lang="en-US" altLang="en-US"/>
              <a:t>What can we do about it?</a:t>
            </a:r>
            <a:endParaRPr lang="en-US" altLang="en-US"/>
          </a:p>
        </p:txBody>
      </p:sp>
      <p:sp>
        <p:nvSpPr>
          <p:cNvPr id="30724" name="Text Box 6"/>
          <p:cNvSpPr txBox="1">
            <a:spLocks noChangeArrowheads="1"/>
          </p:cNvSpPr>
          <p:nvPr/>
        </p:nvSpPr>
        <p:spPr bwMode="auto">
          <a:xfrm>
            <a:off x="7339013"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89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p:txBody>
          <a:bodyPr/>
          <a:lstStyle/>
          <a:p>
            <a:r>
              <a:rPr lang="en-US" altLang="en-US"/>
              <a:t>Solution: smooth first</a:t>
            </a:r>
            <a:endParaRPr lang="en-US" altLang="en-US"/>
          </a:p>
        </p:txBody>
      </p:sp>
      <p:grpSp>
        <p:nvGrpSpPr>
          <p:cNvPr id="2" name="Group 30"/>
          <p:cNvGrpSpPr/>
          <p:nvPr/>
        </p:nvGrpSpPr>
        <p:grpSpPr bwMode="auto">
          <a:xfrm>
            <a:off x="304800" y="5943600"/>
            <a:ext cx="7772400" cy="771525"/>
            <a:chOff x="192" y="3744"/>
            <a:chExt cx="4896" cy="486"/>
          </a:xfrm>
        </p:grpSpPr>
        <p:sp>
          <p:nvSpPr>
            <p:cNvPr id="32784" name="Rectangle 2"/>
            <p:cNvSpPr>
              <a:spLocks noChangeArrowheads="1"/>
            </p:cNvSpPr>
            <p:nvPr/>
          </p:nvSpPr>
          <p:spPr bwMode="auto">
            <a:xfrm>
              <a:off x="192" y="3798"/>
              <a:ext cx="4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a:latin typeface="Arial" panose="020B0604020202020204" pitchFamily="34" charset="0"/>
                </a:rPr>
                <a:t>To find edges, look for peaks in</a:t>
              </a:r>
              <a:endParaRPr lang="en-US" altLang="en-US" i="1">
                <a:latin typeface="Arial" panose="020B0604020202020204" pitchFamily="34" charset="0"/>
              </a:endParaRPr>
            </a:p>
          </p:txBody>
        </p:sp>
        <p:graphicFrame>
          <p:nvGraphicFramePr>
            <p:cNvPr id="32785" name="Object 21"/>
            <p:cNvGraphicFramePr>
              <a:graphicFrameLocks noChangeAspect="1"/>
            </p:cNvGraphicFramePr>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spid="_x0000_s32840" name="Equation" r:id="rId1" imgW="660400" imgH="393700" progId="Equation.3">
                    <p:embed/>
                  </p:oleObj>
                </mc:Choice>
                <mc:Fallback>
                  <p:oleObj name="Equation" r:id="rId1" imgW="660400" imgH="393700" progId="Equation.3">
                    <p:embed/>
                    <p:pic>
                      <p:nvPicPr>
                        <p:cNvPr id="0" name="Object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277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990600"/>
            <a:ext cx="531336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7"/>
          <p:cNvSpPr txBox="1">
            <a:spLocks noChangeArrowheads="1"/>
          </p:cNvSpPr>
          <p:nvPr/>
        </p:nvSpPr>
        <p:spPr bwMode="auto">
          <a:xfrm>
            <a:off x="1638300" y="1517650"/>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a:t>
            </a:r>
            <a:endParaRPr lang="en-US" altLang="en-US" sz="1800" i="1">
              <a:latin typeface="Times New Roman" panose="02020603050405020304" pitchFamily="18" charset="0"/>
            </a:endParaRPr>
          </a:p>
        </p:txBody>
      </p:sp>
      <p:grpSp>
        <p:nvGrpSpPr>
          <p:cNvPr id="3" name="Group 27"/>
          <p:cNvGrpSpPr/>
          <p:nvPr/>
        </p:nvGrpSpPr>
        <p:grpSpPr bwMode="auto">
          <a:xfrm>
            <a:off x="1638300" y="2392363"/>
            <a:ext cx="5600700" cy="1120775"/>
            <a:chOff x="1032" y="1507"/>
            <a:chExt cx="3528" cy="706"/>
          </a:xfrm>
        </p:grpSpPr>
        <p:pic>
          <p:nvPicPr>
            <p:cNvPr id="327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 Box 18"/>
            <p:cNvSpPr txBox="1">
              <a:spLocks noChangeArrowheads="1"/>
            </p:cNvSpPr>
            <p:nvPr/>
          </p:nvSpPr>
          <p:spPr bwMode="auto">
            <a:xfrm>
              <a:off x="1032" y="16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g</a:t>
              </a:r>
              <a:endParaRPr lang="en-US" altLang="en-US" sz="1800" i="1">
                <a:latin typeface="Times New Roman" panose="02020603050405020304" pitchFamily="18" charset="0"/>
              </a:endParaRPr>
            </a:p>
          </p:txBody>
        </p:sp>
      </p:grpSp>
      <p:grpSp>
        <p:nvGrpSpPr>
          <p:cNvPr id="4" name="Group 28"/>
          <p:cNvGrpSpPr/>
          <p:nvPr/>
        </p:nvGrpSpPr>
        <p:grpSpPr bwMode="auto">
          <a:xfrm>
            <a:off x="1292225" y="3530600"/>
            <a:ext cx="5946775" cy="1104900"/>
            <a:chOff x="814" y="2224"/>
            <a:chExt cx="3746" cy="696"/>
          </a:xfrm>
        </p:grpSpPr>
        <p:pic>
          <p:nvPicPr>
            <p:cNvPr id="3278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 Box 19"/>
            <p:cNvSpPr txBox="1">
              <a:spLocks noChangeArrowheads="1"/>
            </p:cNvSpPr>
            <p:nvPr/>
          </p:nvSpPr>
          <p:spPr bwMode="auto">
            <a:xfrm>
              <a:off x="814" y="2346"/>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 * g</a:t>
              </a:r>
              <a:endParaRPr lang="en-US" altLang="en-US" sz="1800" i="1">
                <a:latin typeface="Times New Roman" panose="02020603050405020304" pitchFamily="18" charset="0"/>
              </a:endParaRPr>
            </a:p>
          </p:txBody>
        </p:sp>
      </p:grpSp>
      <p:grpSp>
        <p:nvGrpSpPr>
          <p:cNvPr id="5" name="Group 29"/>
          <p:cNvGrpSpPr/>
          <p:nvPr/>
        </p:nvGrpSpPr>
        <p:grpSpPr bwMode="auto">
          <a:xfrm>
            <a:off x="914400" y="4635500"/>
            <a:ext cx="6324600" cy="1155700"/>
            <a:chOff x="576" y="2920"/>
            <a:chExt cx="3984" cy="728"/>
          </a:xfrm>
        </p:grpSpPr>
        <p:pic>
          <p:nvPicPr>
            <p:cNvPr id="32778"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9" name="Object 23"/>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spid="_x0000_s32841" name="Equation" r:id="rId7" imgW="660400" imgH="393700" progId="Equation.3">
                    <p:embed/>
                  </p:oleObj>
                </mc:Choice>
                <mc:Fallback>
                  <p:oleObj name="Equation" r:id="rId7" imgW="660400" imgH="3937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2777" name="Text Box 26"/>
          <p:cNvSpPr txBox="1">
            <a:spLocks noChangeArrowheads="1"/>
          </p:cNvSpPr>
          <p:nvPr/>
        </p:nvSpPr>
        <p:spPr bwMode="auto">
          <a:xfrm>
            <a:off x="7610475"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lumMod val="50000"/>
                  </a:schemeClr>
                </a:solidFill>
                <a:latin typeface="Arial" panose="020B0604020202020204" pitchFamily="34" charset="0"/>
              </a:rPr>
              <a:t>Source: S. Seitz</a:t>
            </a:r>
            <a:endParaRPr lang="en-US" altLang="en-US" sz="1400" dirty="0">
              <a:solidFill>
                <a:schemeClr val="bg1">
                  <a:lumMod val="50000"/>
                </a:schemeClr>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body" idx="1"/>
          </p:nvPr>
        </p:nvSpPr>
        <p:spPr/>
        <p:txBody>
          <a:bodyPr/>
          <a:lstStyle/>
          <a:p>
            <a:pPr>
              <a:buFontTx/>
              <a:buChar char="•"/>
            </a:pPr>
            <a:r>
              <a:rPr lang="en-US" altLang="en-US" sz="2800" dirty="0"/>
              <a:t>Convolution is differentiable:</a:t>
            </a:r>
            <a:endParaRPr lang="en-US" altLang="en-US" sz="2800" dirty="0"/>
          </a:p>
          <a:p>
            <a:pPr marL="0" indent="0">
              <a:buNone/>
            </a:pPr>
            <a:br>
              <a:rPr lang="en-US" altLang="en-US" sz="2800" dirty="0"/>
            </a:br>
            <a:endParaRPr lang="en-US" altLang="en-US" sz="2800" dirty="0"/>
          </a:p>
          <a:p>
            <a:pPr>
              <a:buFontTx/>
              <a:buChar char="•"/>
            </a:pPr>
            <a:r>
              <a:rPr lang="en-US" altLang="en-US" sz="2800" dirty="0"/>
              <a:t>This saves us one operation:</a:t>
            </a:r>
            <a:endParaRPr lang="en-US" altLang="en-US" sz="2800" i="1" dirty="0"/>
          </a:p>
        </p:txBody>
      </p:sp>
      <p:graphicFrame>
        <p:nvGraphicFramePr>
          <p:cNvPr id="34819" name="Object 2"/>
          <p:cNvGraphicFramePr>
            <a:graphicFrameLocks noChangeAspect="1"/>
          </p:cNvGraphicFramePr>
          <p:nvPr/>
        </p:nvGraphicFramePr>
        <p:xfrm>
          <a:off x="3581400" y="1451544"/>
          <a:ext cx="2667000" cy="944245"/>
        </p:xfrm>
        <a:graphic>
          <a:graphicData uri="http://schemas.openxmlformats.org/presentationml/2006/ole">
            <mc:AlternateContent xmlns:mc="http://schemas.openxmlformats.org/markup-compatibility/2006">
              <mc:Choice xmlns:v="urn:schemas-microsoft-com:vml" Requires="v">
                <p:oleObj spid="_x0000_s34943" name="Equation" r:id="rId1" imgW="1320165" imgH="393700" progId="Equation.3">
                  <p:embed/>
                </p:oleObj>
              </mc:Choice>
              <mc:Fallback>
                <p:oleObj name="Equation" r:id="rId1" imgW="1320165" imgH="393700" progId="Equation.3">
                  <p:embed/>
                  <p:pic>
                    <p:nvPicPr>
                      <p:cNvPr id="0" name="Object 2"/>
                      <p:cNvPicPr>
                        <a:picLocks noChangeAspect="1" noChangeArrowheads="1"/>
                      </p:cNvPicPr>
                      <p:nvPr/>
                    </p:nvPicPr>
                    <p:blipFill>
                      <a:blip r:embed="rId2"/>
                      <a:srcRect/>
                      <a:stretch>
                        <a:fillRect/>
                      </a:stretch>
                    </p:blipFill>
                    <p:spPr bwMode="auto">
                      <a:xfrm>
                        <a:off x="3581400" y="1451544"/>
                        <a:ext cx="2667000" cy="944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Rectangle 3"/>
          <p:cNvSpPr>
            <a:spLocks noGrp="1" noChangeArrowheads="1"/>
          </p:cNvSpPr>
          <p:nvPr>
            <p:ph type="title"/>
          </p:nvPr>
        </p:nvSpPr>
        <p:spPr/>
        <p:txBody>
          <a:bodyPr/>
          <a:lstStyle/>
          <a:p>
            <a:r>
              <a:rPr lang="en-US" altLang="en-US"/>
              <a:t>Derivative theorem of convolution</a:t>
            </a:r>
            <a:endParaRPr lang="en-US" altLang="en-US"/>
          </a:p>
        </p:txBody>
      </p:sp>
      <p:grpSp>
        <p:nvGrpSpPr>
          <p:cNvPr id="34821" name="Group 7"/>
          <p:cNvGrpSpPr/>
          <p:nvPr/>
        </p:nvGrpSpPr>
        <p:grpSpPr bwMode="auto">
          <a:xfrm>
            <a:off x="1295400" y="2895600"/>
            <a:ext cx="6096000" cy="3810000"/>
            <a:chOff x="720" y="1317"/>
            <a:chExt cx="4474" cy="2907"/>
          </a:xfrm>
        </p:grpSpPr>
        <p:graphicFrame>
          <p:nvGraphicFramePr>
            <p:cNvPr id="34823"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34944" name="Photo Editor Photo" r:id="rId3" imgW="6000750" imgH="4848225" progId="">
                    <p:embed/>
                  </p:oleObj>
                </mc:Choice>
                <mc:Fallback>
                  <p:oleObj name="Photo Editor Photo" r:id="rId3" imgW="6000750" imgH="4848225"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4"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34945" name="Equation" r:id="rId5" imgW="558800" imgH="393700" progId="Equation.3">
                    <p:embed/>
                  </p:oleObj>
                </mc:Choice>
                <mc:Fallback>
                  <p:oleObj name="Equation" r:id="rId5" imgW="558800" imgH="3937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5" name="Text Box 10"/>
            <p:cNvSpPr txBox="1">
              <a:spLocks noChangeArrowheads="1"/>
            </p:cNvSpPr>
            <p:nvPr/>
          </p:nvSpPr>
          <p:spPr bwMode="auto">
            <a:xfrm>
              <a:off x="1079" y="1680"/>
              <a:ext cx="19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a:t>
              </a:r>
              <a:endParaRPr lang="en-US" altLang="en-US" sz="1800" i="1">
                <a:latin typeface="Times New Roman" panose="02020603050405020304" pitchFamily="18" charset="0"/>
              </a:endParaRPr>
            </a:p>
          </p:txBody>
        </p:sp>
        <p:graphicFrame>
          <p:nvGraphicFramePr>
            <p:cNvPr id="34826"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34946" name="Equation" r:id="rId7" imgW="330200" imgH="393700" progId="Equation.3">
                    <p:embed/>
                  </p:oleObj>
                </mc:Choice>
                <mc:Fallback>
                  <p:oleObj name="Equation" r:id="rId7" imgW="330200" imgH="3937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22" name="Text Box 12"/>
          <p:cNvSpPr txBox="1">
            <a:spLocks noChangeArrowheads="1"/>
          </p:cNvSpPr>
          <p:nvPr/>
        </p:nvSpPr>
        <p:spPr bwMode="auto">
          <a:xfrm>
            <a:off x="7610475"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lumMod val="50000"/>
                  </a:schemeClr>
                </a:solidFill>
                <a:latin typeface="Arial" panose="020B0604020202020204" pitchFamily="34" charset="0"/>
              </a:rPr>
              <a:t>Source: S. Seitz</a:t>
            </a:r>
            <a:endParaRPr lang="en-US" altLang="en-US" sz="1400" dirty="0">
              <a:solidFill>
                <a:schemeClr val="bg1">
                  <a:lumMod val="50000"/>
                </a:schemeClr>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a:t>Derivative of 2D Gaussian filter</a:t>
            </a:r>
            <a:endParaRPr lang="en-US" altLang="en-US" dirty="0"/>
          </a:p>
        </p:txBody>
      </p:sp>
      <p:graphicFrame>
        <p:nvGraphicFramePr>
          <p:cNvPr id="36867" name="Object 8"/>
          <p:cNvGraphicFramePr>
            <a:graphicFrameLocks noGrp="1" noChangeAspect="1"/>
          </p:cNvGraphicFramePr>
          <p:nvPr>
            <p:ph sz="quarter" idx="4294967295"/>
          </p:nvPr>
        </p:nvGraphicFramePr>
        <p:xfrm>
          <a:off x="304800" y="2282032"/>
          <a:ext cx="3632200" cy="2552700"/>
        </p:xfrm>
        <a:graphic>
          <a:graphicData uri="http://schemas.openxmlformats.org/presentationml/2006/ole">
            <mc:AlternateContent xmlns:mc="http://schemas.openxmlformats.org/markup-compatibility/2006">
              <mc:Choice xmlns:v="urn:schemas-microsoft-com:vml" Requires="v">
                <p:oleObj spid="_x0000_s36924" name="Photo Editor Photo" r:id="rId1" imgW="4133850" imgH="2905125" progId="">
                  <p:embed/>
                </p:oleObj>
              </mc:Choice>
              <mc:Fallback>
                <p:oleObj name="Photo Editor Photo" r:id="rId1" imgW="4133850" imgH="2905125"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2032"/>
                        <a:ext cx="363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7"/>
          <p:cNvSpPr txBox="1">
            <a:spLocks noChangeArrowheads="1"/>
          </p:cNvSpPr>
          <p:nvPr/>
        </p:nvSpPr>
        <p:spPr bwMode="auto">
          <a:xfrm>
            <a:off x="3810000" y="3272632"/>
            <a:ext cx="142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 [1 -1] = </a:t>
            </a:r>
            <a:endParaRPr lang="en-US" altLang="en-US" sz="1800">
              <a:latin typeface="Arial" panose="020B0604020202020204" pitchFamily="34" charset="0"/>
            </a:endParaRPr>
          </a:p>
        </p:txBody>
      </p:sp>
      <p:graphicFrame>
        <p:nvGraphicFramePr>
          <p:cNvPr id="36869" name="Object 10"/>
          <p:cNvGraphicFramePr>
            <a:graphicFrameLocks noGrp="1" noChangeAspect="1"/>
          </p:cNvGraphicFramePr>
          <p:nvPr>
            <p:ph sz="quarter" idx="4294967295"/>
          </p:nvPr>
        </p:nvGraphicFramePr>
        <p:xfrm>
          <a:off x="5029200" y="2895600"/>
          <a:ext cx="3810000" cy="1668463"/>
        </p:xfrm>
        <a:graphic>
          <a:graphicData uri="http://schemas.openxmlformats.org/presentationml/2006/ole">
            <mc:AlternateContent xmlns:mc="http://schemas.openxmlformats.org/markup-compatibility/2006">
              <mc:Choice xmlns:v="urn:schemas-microsoft-com:vml" Requires="v">
                <p:oleObj spid="_x0000_s36925" name="Photo Editor Photo" r:id="rId3" imgW="6000750" imgH="2628900" progId="">
                  <p:embed/>
                </p:oleObj>
              </mc:Choice>
              <mc:Fallback>
                <p:oleObj name="Photo Editor Photo" r:id="rId3" imgW="6000750" imgH="262890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895600"/>
                        <a:ext cx="3810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685800" y="5181600"/>
            <a:ext cx="7772400" cy="1371600"/>
          </a:xfrm>
        </p:spPr>
        <p:txBody>
          <a:bodyPr>
            <a:normAutofit fontScale="92500"/>
          </a:bodyPr>
          <a:lstStyle/>
          <a:p>
            <a:pPr>
              <a:defRPr/>
            </a:pPr>
            <a:r>
              <a:rPr lang="en-US"/>
              <a:t>Smoothed derivative removes noise, but blurs edge. Also finds edges at different “scales”.</a:t>
            </a:r>
            <a:endParaRPr lang="en-US"/>
          </a:p>
        </p:txBody>
      </p:sp>
      <p:pic>
        <p:nvPicPr>
          <p:cNvPr id="389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6"/>
          <p:cNvSpPr txBox="1">
            <a:spLocks noChangeArrowheads="1"/>
          </p:cNvSpPr>
          <p:nvPr/>
        </p:nvSpPr>
        <p:spPr bwMode="auto">
          <a:xfrm>
            <a:off x="1114425" y="434022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1 pixel</a:t>
            </a:r>
            <a:endParaRPr lang="en-US" altLang="en-US" sz="1800">
              <a:latin typeface="Arial" panose="020B0604020202020204" pitchFamily="34" charset="0"/>
            </a:endParaRPr>
          </a:p>
        </p:txBody>
      </p:sp>
      <p:sp>
        <p:nvSpPr>
          <p:cNvPr id="38919" name="Text Box 7"/>
          <p:cNvSpPr txBox="1">
            <a:spLocks noChangeArrowheads="1"/>
          </p:cNvSpPr>
          <p:nvPr/>
        </p:nvSpPr>
        <p:spPr bwMode="auto">
          <a:xfrm>
            <a:off x="41195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3 pixels</a:t>
            </a:r>
            <a:endParaRPr lang="en-US" altLang="en-US" sz="1800">
              <a:latin typeface="Arial" panose="020B0604020202020204" pitchFamily="34" charset="0"/>
            </a:endParaRPr>
          </a:p>
        </p:txBody>
      </p:sp>
      <p:sp>
        <p:nvSpPr>
          <p:cNvPr id="38920" name="Text Box 8"/>
          <p:cNvSpPr txBox="1">
            <a:spLocks noChangeArrowheads="1"/>
          </p:cNvSpPr>
          <p:nvPr/>
        </p:nvSpPr>
        <p:spPr bwMode="auto">
          <a:xfrm>
            <a:off x="70913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7 pixels</a:t>
            </a:r>
            <a:endParaRPr lang="en-US" altLang="en-US" sz="1800">
              <a:latin typeface="Arial" panose="020B0604020202020204" pitchFamily="34" charset="0"/>
            </a:endParaRPr>
          </a:p>
        </p:txBody>
      </p:sp>
      <p:sp>
        <p:nvSpPr>
          <p:cNvPr id="38921" name="Rectangle 9"/>
          <p:cNvSpPr>
            <a:spLocks noGrp="1" noChangeArrowheads="1"/>
          </p:cNvSpPr>
          <p:nvPr>
            <p:ph type="title"/>
          </p:nvPr>
        </p:nvSpPr>
        <p:spPr/>
        <p:txBody>
          <a:bodyPr/>
          <a:lstStyle/>
          <a:p>
            <a:r>
              <a:rPr lang="en-US" altLang="en-US" sz="3000"/>
              <a:t>Tradeoff between smoothing and localization</a:t>
            </a:r>
            <a:endParaRPr lang="en-US" altLang="en-US" sz="3000"/>
          </a:p>
        </p:txBody>
      </p:sp>
      <p:sp>
        <p:nvSpPr>
          <p:cNvPr id="38922" name="Text Box 11"/>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body" idx="1"/>
          </p:nvPr>
        </p:nvSpPr>
        <p:spPr>
          <a:xfrm>
            <a:off x="381000" y="4419600"/>
            <a:ext cx="8153400" cy="2133600"/>
          </a:xfrm>
        </p:spPr>
        <p:txBody>
          <a:bodyPr>
            <a:normAutofit fontScale="92500"/>
          </a:bodyPr>
          <a:lstStyle/>
          <a:p>
            <a:pPr>
              <a:buFontTx/>
              <a:buChar char="•"/>
              <a:defRPr/>
            </a:pPr>
            <a:r>
              <a:rPr lang="en-US" dirty="0"/>
              <a:t>The gradient magnitude is large along a thick “trail” or “ridge,” so how do we identify the actual edge points?</a:t>
            </a:r>
            <a:endParaRPr lang="en-US" dirty="0"/>
          </a:p>
          <a:p>
            <a:pPr>
              <a:buFontTx/>
              <a:buChar char="•"/>
              <a:defRPr/>
            </a:pPr>
            <a:r>
              <a:rPr lang="en-US" dirty="0"/>
              <a:t>How do we link the edge points to form curves?</a:t>
            </a:r>
            <a:endParaRPr lang="en-US" dirty="0"/>
          </a:p>
        </p:txBody>
      </p:sp>
      <p:pic>
        <p:nvPicPr>
          <p:cNvPr id="409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4338" y="9906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6"/>
          <p:cNvSpPr>
            <a:spLocks noGrp="1" noChangeArrowheads="1"/>
          </p:cNvSpPr>
          <p:nvPr>
            <p:ph type="title"/>
          </p:nvPr>
        </p:nvSpPr>
        <p:spPr/>
        <p:txBody>
          <a:bodyPr/>
          <a:lstStyle/>
          <a:p>
            <a:r>
              <a:rPr lang="en-US" altLang="en-US"/>
              <a:t>Implementation issues</a:t>
            </a:r>
            <a:endParaRPr lang="en-US" altLang="en-US"/>
          </a:p>
        </p:txBody>
      </p:sp>
      <p:sp>
        <p:nvSpPr>
          <p:cNvPr id="40965" name="Text Box 8"/>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Think-Pair-Share</a:t>
            </a:r>
            <a:endParaRPr lang="en-US" dirty="0"/>
          </a:p>
        </p:txBody>
      </p:sp>
      <p:sp>
        <p:nvSpPr>
          <p:cNvPr id="3" name="Content Placeholder 2"/>
          <p:cNvSpPr>
            <a:spLocks noGrp="1"/>
          </p:cNvSpPr>
          <p:nvPr>
            <p:ph idx="1"/>
          </p:nvPr>
        </p:nvSpPr>
        <p:spPr/>
        <p:txBody>
          <a:bodyPr/>
          <a:lstStyle/>
          <a:p>
            <a:pPr marL="0" indent="0">
              <a:buNone/>
            </a:pPr>
            <a:r>
              <a:rPr lang="en-US" dirty="0"/>
              <a:t>What is a good edge detector?</a:t>
            </a:r>
            <a:endParaRPr lang="en-US" dirty="0"/>
          </a:p>
          <a:p>
            <a:pPr marL="0" indent="0">
              <a:buNone/>
            </a:pPr>
            <a:endParaRPr lang="en-US" dirty="0"/>
          </a:p>
          <a:p>
            <a:pPr marL="0" indent="0">
              <a:buNone/>
            </a:pPr>
            <a:r>
              <a:rPr lang="en-US" dirty="0"/>
              <a:t>Do we lose information when we look at edges? </a:t>
            </a:r>
            <a:br>
              <a:rPr lang="en-US" dirty="0"/>
            </a:br>
            <a:br>
              <a:rPr lang="en-US" dirty="0"/>
            </a:br>
            <a:r>
              <a:rPr lang="en-US" dirty="0"/>
              <a:t>Are edges ‘complete’ as a representation of images?</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Designing an edge detector</a:t>
            </a:r>
            <a:endParaRPr lang="en-US" altLang="en-US"/>
          </a:p>
        </p:txBody>
      </p:sp>
      <p:sp>
        <p:nvSpPr>
          <p:cNvPr id="1098755" name="Rectangle 3"/>
          <p:cNvSpPr>
            <a:spLocks noGrp="1" noChangeArrowheads="1"/>
          </p:cNvSpPr>
          <p:nvPr>
            <p:ph type="body" idx="1"/>
          </p:nvPr>
        </p:nvSpPr>
        <p:spPr>
          <a:xfrm>
            <a:off x="381000" y="914400"/>
            <a:ext cx="8458200" cy="5257800"/>
          </a:xfrm>
        </p:spPr>
        <p:txBody>
          <a:bodyPr>
            <a:normAutofit fontScale="92500" lnSpcReduction="20000"/>
          </a:bodyPr>
          <a:lstStyle/>
          <a:p>
            <a:pPr>
              <a:buFontTx/>
              <a:buChar char="•"/>
              <a:defRPr/>
            </a:pPr>
            <a:r>
              <a:rPr lang="en-US" dirty="0"/>
              <a:t>Criteria for a good edge detector:</a:t>
            </a:r>
            <a:endParaRPr lang="en-US" dirty="0"/>
          </a:p>
          <a:p>
            <a:pPr lvl="1">
              <a:buFont typeface="Arial" panose="020B0604020202020204" pitchFamily="34" charset="0"/>
              <a:buChar char="–"/>
              <a:defRPr/>
            </a:pPr>
            <a:r>
              <a:rPr lang="en-US" b="1" dirty="0"/>
              <a:t>Good detection:</a:t>
            </a:r>
            <a:r>
              <a:rPr lang="en-US" dirty="0"/>
              <a:t> the optimal detector should find all real edges, ignoring noise or other artifacts</a:t>
            </a:r>
            <a:endParaRPr lang="en-US" dirty="0"/>
          </a:p>
          <a:p>
            <a:pPr lvl="1">
              <a:buFont typeface="Arial" panose="020B0604020202020204" pitchFamily="34" charset="0"/>
              <a:buChar char="–"/>
              <a:defRPr/>
            </a:pPr>
            <a:r>
              <a:rPr lang="en-US" b="1" dirty="0"/>
              <a:t>Good localization</a:t>
            </a:r>
            <a:endParaRPr lang="en-US" b="1" dirty="0"/>
          </a:p>
          <a:p>
            <a:pPr lvl="2">
              <a:buFont typeface="Arial" panose="020B0604020202020204" pitchFamily="34" charset="0"/>
              <a:buChar char="•"/>
              <a:defRPr/>
            </a:pPr>
            <a:r>
              <a:rPr lang="en-US" sz="2800" dirty="0"/>
              <a:t>the edges detected must be as close as possible to the true edges</a:t>
            </a:r>
            <a:endParaRPr lang="en-US" sz="2800" dirty="0"/>
          </a:p>
          <a:p>
            <a:pPr lvl="2">
              <a:buFont typeface="Arial" panose="020B0604020202020204" pitchFamily="34" charset="0"/>
              <a:buChar char="•"/>
              <a:defRPr/>
            </a:pPr>
            <a:r>
              <a:rPr lang="en-US" sz="2800" dirty="0"/>
              <a:t>the detector must return one point only for each true edge point</a:t>
            </a:r>
            <a:endParaRPr lang="en-US" sz="2800" dirty="0"/>
          </a:p>
          <a:p>
            <a:pPr>
              <a:buFont typeface="Arial" panose="020B0604020202020204" pitchFamily="34" charset="0"/>
              <a:buChar char="•"/>
              <a:defRPr/>
            </a:pPr>
            <a:r>
              <a:rPr lang="en-US" sz="3600" dirty="0"/>
              <a:t>Cues of edge detection</a:t>
            </a:r>
            <a:endParaRPr lang="en-US" sz="3600" dirty="0"/>
          </a:p>
          <a:p>
            <a:pPr lvl="1">
              <a:buFont typeface="Arial" panose="020B0604020202020204" pitchFamily="34" charset="0"/>
              <a:buChar char="–"/>
              <a:defRPr/>
            </a:pPr>
            <a:r>
              <a:rPr lang="en-US" dirty="0"/>
              <a:t>Differences in color, intensity, or texture across the boundary</a:t>
            </a:r>
            <a:endParaRPr lang="en-US" dirty="0"/>
          </a:p>
          <a:p>
            <a:pPr lvl="1">
              <a:buFont typeface="Arial" panose="020B0604020202020204" pitchFamily="34" charset="0"/>
              <a:buChar char="–"/>
              <a:defRPr/>
            </a:pPr>
            <a:r>
              <a:rPr lang="en-US" dirty="0"/>
              <a:t>Continuity and closure</a:t>
            </a:r>
            <a:endParaRPr lang="en-US" dirty="0"/>
          </a:p>
          <a:p>
            <a:pPr lvl="1">
              <a:buFont typeface="Arial" panose="020B0604020202020204" pitchFamily="34" charset="0"/>
              <a:buChar char="–"/>
              <a:defRPr/>
            </a:pPr>
            <a:r>
              <a:rPr lang="en-US" dirty="0"/>
              <a:t>High-level knowledge</a:t>
            </a:r>
            <a:endParaRPr lang="en-US" dirty="0"/>
          </a:p>
          <a:p>
            <a:pPr lvl="1">
              <a:buFont typeface="Arial" panose="020B0604020202020204" pitchFamily="34" charset="0"/>
              <a:buChar char="–"/>
              <a:defRPr/>
            </a:pPr>
            <a:endParaRPr lang="en-US" dirty="0"/>
          </a:p>
        </p:txBody>
      </p:sp>
      <p:sp>
        <p:nvSpPr>
          <p:cNvPr id="43012" name="Text Box 5"/>
          <p:cNvSpPr txBox="1">
            <a:spLocks noChangeArrowheads="1"/>
          </p:cNvSpPr>
          <p:nvPr/>
        </p:nvSpPr>
        <p:spPr bwMode="auto">
          <a:xfrm>
            <a:off x="7519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L. Fei-Fei</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8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ldLvl="2"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Designing an edge detector</a:t>
            </a:r>
            <a:endParaRPr lang="en-US" altLang="en-US"/>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defRPr/>
            </a:pPr>
            <a:r>
              <a:rPr lang="en-US" dirty="0"/>
              <a:t>“All real edges”</a:t>
            </a:r>
            <a:endParaRPr lang="en-US" dirty="0"/>
          </a:p>
          <a:p>
            <a:pPr lvl="1">
              <a:buFontTx/>
              <a:buChar char="•"/>
              <a:defRPr/>
            </a:pPr>
            <a:r>
              <a:rPr lang="en-US" dirty="0"/>
              <a:t>We can aim to differentiate later on which edges are ‘useful’ for our applications.</a:t>
            </a:r>
            <a:endParaRPr lang="en-US" dirty="0"/>
          </a:p>
          <a:p>
            <a:pPr lvl="1">
              <a:buFontTx/>
              <a:buChar char="•"/>
              <a:defRPr/>
            </a:pPr>
            <a:r>
              <a:rPr lang="en-US" dirty="0"/>
              <a:t>If we can’t find all things which </a:t>
            </a:r>
            <a:r>
              <a:rPr lang="en-US" i="1" dirty="0"/>
              <a:t>could</a:t>
            </a:r>
            <a:r>
              <a:rPr lang="en-US" dirty="0"/>
              <a:t> be called an edge, we don’t have that choice.</a:t>
            </a:r>
            <a:endParaRPr lang="en-US" dirty="0"/>
          </a:p>
          <a:p>
            <a:pPr lvl="1">
              <a:buFontTx/>
              <a:buChar char="•"/>
              <a:defRPr/>
            </a:pPr>
            <a:endParaRPr lang="en-US" i="1" dirty="0"/>
          </a:p>
          <a:p>
            <a:pPr>
              <a:buFontTx/>
              <a:buChar char="•"/>
              <a:defRPr/>
            </a:pPr>
            <a:r>
              <a:rPr lang="en-US" dirty="0"/>
              <a:t>Is this possible?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ldLvl="2"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dirty="0"/>
              <a:t>Review of Filtering</a:t>
            </a:r>
            <a:endParaRPr lang="en-US" altLang="en-US" dirty="0"/>
          </a:p>
        </p:txBody>
      </p:sp>
      <p:sp>
        <p:nvSpPr>
          <p:cNvPr id="98307" name="Content Placeholder 2"/>
          <p:cNvSpPr>
            <a:spLocks noGrp="1"/>
          </p:cNvSpPr>
          <p:nvPr>
            <p:ph idx="1"/>
          </p:nvPr>
        </p:nvSpPr>
        <p:spPr/>
        <p:txBody>
          <a:bodyPr/>
          <a:lstStyle/>
          <a:p>
            <a:r>
              <a:rPr lang="en-US" altLang="en-US" dirty="0"/>
              <a:t>Filtering in frequency domain</a:t>
            </a:r>
            <a:endParaRPr lang="en-US" altLang="en-US" dirty="0"/>
          </a:p>
          <a:p>
            <a:pPr lvl="1"/>
            <a:r>
              <a:rPr lang="en-US" altLang="en-US" dirty="0"/>
              <a:t>Can be faster than filtering in spatial domain (for large filters)</a:t>
            </a:r>
            <a:endParaRPr lang="en-US" altLang="en-US" dirty="0"/>
          </a:p>
          <a:p>
            <a:pPr lvl="1"/>
            <a:r>
              <a:rPr lang="en-US" altLang="en-US" dirty="0"/>
              <a:t>Can help understand effect of filter</a:t>
            </a:r>
            <a:endParaRPr lang="en-US" altLang="en-US" dirty="0"/>
          </a:p>
          <a:p>
            <a:pPr lvl="1"/>
            <a:r>
              <a:rPr lang="en-US" altLang="en-US" dirty="0"/>
              <a:t>Algorithm:</a:t>
            </a:r>
            <a:endParaRPr lang="en-US" altLang="en-US" dirty="0"/>
          </a:p>
          <a:p>
            <a:pPr marL="1371600" lvl="2" indent="-514350">
              <a:buFont typeface="Calibri" panose="020F0502020204030204" pitchFamily="34" charset="0"/>
              <a:buAutoNum type="arabicPeriod"/>
            </a:pPr>
            <a:r>
              <a:rPr lang="en-US" altLang="en-US" dirty="0"/>
              <a:t>Convert image and filter to </a:t>
            </a:r>
            <a:r>
              <a:rPr lang="en-US" altLang="en-US" dirty="0" err="1"/>
              <a:t>fft</a:t>
            </a:r>
            <a:r>
              <a:rPr lang="en-US" altLang="en-US" dirty="0"/>
              <a:t> (fft2 in </a:t>
            </a:r>
            <a:r>
              <a:rPr lang="en-US" altLang="en-US" dirty="0" err="1"/>
              <a:t>matlab</a:t>
            </a:r>
            <a:r>
              <a:rPr lang="en-US" altLang="en-US" dirty="0"/>
              <a:t>)</a:t>
            </a:r>
            <a:endParaRPr lang="en-US" altLang="en-US" dirty="0"/>
          </a:p>
          <a:p>
            <a:pPr marL="1371600" lvl="2" indent="-514350">
              <a:buFont typeface="Calibri" panose="020F0502020204030204" pitchFamily="34" charset="0"/>
              <a:buAutoNum type="arabicPeriod"/>
            </a:pPr>
            <a:r>
              <a:rPr lang="en-US" altLang="en-US" dirty="0"/>
              <a:t>Pointwise-multiply </a:t>
            </a:r>
            <a:r>
              <a:rPr lang="en-US" altLang="en-US" dirty="0" err="1"/>
              <a:t>ffts</a:t>
            </a:r>
            <a:endParaRPr lang="en-US" altLang="en-US" dirty="0"/>
          </a:p>
          <a:p>
            <a:pPr marL="1371600" lvl="2" indent="-514350">
              <a:buFont typeface="Calibri" panose="020F0502020204030204" pitchFamily="34" charset="0"/>
              <a:buAutoNum type="arabicPeriod"/>
            </a:pPr>
            <a:r>
              <a:rPr lang="en-US" altLang="en-US" dirty="0"/>
              <a:t>Convert result to spatial domain with ifft2</a:t>
            </a:r>
            <a:endParaRPr lang="en-US" altLang="en-US" dirty="0"/>
          </a:p>
          <a:p>
            <a:pPr marL="1371600" lvl="2" indent="-514350">
              <a:buFont typeface="Calibri" panose="020F0502020204030204" pitchFamily="34" charset="0"/>
              <a:buAutoNum type="arabicPeriod"/>
            </a:pPr>
            <a:endParaRPr lang="en-US" altLang="en-US" dirty="0"/>
          </a:p>
          <a:p>
            <a:pPr marL="457200" lvl="1" indent="0">
              <a:buNone/>
            </a:pPr>
            <a:r>
              <a:rPr lang="en-US" altLang="en-US" dirty="0"/>
              <a:t>Did anyone play with the code?</a:t>
            </a:r>
            <a:endParaRPr lang="en-US" altLang="en-US" dirty="0"/>
          </a:p>
          <a:p>
            <a:pPr marL="457200" lvl="1" indent="0">
              <a:buNone/>
            </a:pPr>
            <a:endParaRPr lang="en-US" altLang="en-US" dirty="0"/>
          </a:p>
        </p:txBody>
      </p:sp>
      <p:sp>
        <p:nvSpPr>
          <p:cNvPr id="4" name="Rectangle 3"/>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Closeup of edges</a:t>
            </a:r>
            <a:endParaRPr lang="en-US" altLang="en-US"/>
          </a:p>
        </p:txBody>
      </p:sp>
      <p:sp>
        <p:nvSpPr>
          <p:cNvPr id="21507" name="Content Placeholder 2"/>
          <p:cNvSpPr>
            <a:spLocks noGrp="1"/>
          </p:cNvSpPr>
          <p:nvPr>
            <p:ph idx="1"/>
          </p:nvPr>
        </p:nvSpPr>
        <p:spPr/>
        <p:txBody>
          <a:bodyPr/>
          <a:lstStyle/>
          <a:p>
            <a:endParaRPr lang="en-US" altLang="en-US"/>
          </a:p>
        </p:txBody>
      </p:sp>
      <p:pic>
        <p:nvPicPr>
          <p:cNvPr id="21508"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C:\Documents and Settings\Derek Hoiem\My Documents\My Pictures\monte carlo\monaco03.jpg"/>
          <p:cNvPicPr>
            <a:picLocks noChangeAspect="1" noChangeArrowheads="1"/>
          </p:cNvPicPr>
          <p:nvPr/>
        </p:nvPicPr>
        <p:blipFill>
          <a:blip r:embed="rId1">
            <a:extLst>
              <a:ext uri="{28A0092B-C50C-407E-A947-70E740481C1C}">
                <a14:useLocalDpi xmlns:a14="http://schemas.microsoft.com/office/drawing/2010/main" val="0"/>
              </a:ext>
            </a:extLst>
          </a:blip>
          <a:srcRect l="12254" t="59148" r="79703" b="36111"/>
          <a:stretch>
            <a:fillRect/>
          </a:stretch>
        </p:blipFill>
        <p:spPr bwMode="auto">
          <a:xfrm>
            <a:off x="5943600" y="2819400"/>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0" y="44196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p:nvPr/>
        </p:nvCxnSpPr>
        <p:spPr>
          <a:xfrm rot="5400000" flipH="1" flipV="1">
            <a:off x="5448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5829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6057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38100" y="50673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p:cNvSpPr txBox="1">
            <a:spLocks noChangeArrowheads="1"/>
          </p:cNvSpPr>
          <p:nvPr/>
        </p:nvSpPr>
        <p:spPr bwMode="auto">
          <a:xfrm>
            <a:off x="7315200" y="6477000"/>
            <a:ext cx="1765300" cy="274638"/>
          </a:xfrm>
          <a:prstGeom prst="rect">
            <a:avLst/>
          </a:prstGeom>
          <a:solidFill>
            <a:schemeClr val="bg1"/>
          </a:solidFill>
          <a:ln w="9525">
            <a:noFill/>
            <a:miter lim="800000"/>
          </a:ln>
        </p:spPr>
        <p:txBody>
          <a:bodyPr>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D. </a:t>
            </a:r>
            <a:r>
              <a:rPr lang="en-US" sz="1200" dirty="0" err="1">
                <a:solidFill>
                  <a:schemeClr val="bg1">
                    <a:lumMod val="65000"/>
                  </a:schemeClr>
                </a:solidFill>
                <a:latin typeface="Arial" panose="020B0604020202020204" pitchFamily="34" charset="0"/>
                <a:cs typeface="Arial" panose="020B0604020202020204" pitchFamily="34" charset="0"/>
              </a:rPr>
              <a:t>Hoiem</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 – Are Edges Incomplete? 1999</a:t>
            </a:r>
            <a:endParaRPr lang="en-US" dirty="0"/>
          </a:p>
        </p:txBody>
      </p:sp>
      <p:pic>
        <p:nvPicPr>
          <p:cNvPr id="4" name="Picture 3"/>
          <p:cNvPicPr>
            <a:picLocks noChangeAspect="1"/>
          </p:cNvPicPr>
          <p:nvPr/>
        </p:nvPicPr>
        <p:blipFill>
          <a:blip r:embed="rId1"/>
          <a:stretch>
            <a:fillRect/>
          </a:stretch>
        </p:blipFill>
        <p:spPr>
          <a:xfrm>
            <a:off x="115641" y="1524000"/>
            <a:ext cx="8912718" cy="3733800"/>
          </a:xfrm>
          <a:prstGeom prst="rect">
            <a:avLst/>
          </a:prstGeom>
        </p:spPr>
      </p:pic>
      <p:sp>
        <p:nvSpPr>
          <p:cNvPr id="5" name="TextBox 4"/>
          <p:cNvSpPr txBox="1"/>
          <p:nvPr/>
        </p:nvSpPr>
        <p:spPr>
          <a:xfrm>
            <a:off x="2209800" y="5715000"/>
            <a:ext cx="5181600" cy="830997"/>
          </a:xfrm>
          <a:prstGeom prst="rect">
            <a:avLst/>
          </a:prstGeom>
          <a:noFill/>
        </p:spPr>
        <p:txBody>
          <a:bodyPr wrap="square" rtlCol="0">
            <a:spAutoFit/>
          </a:bodyPr>
          <a:lstStyle/>
          <a:p>
            <a:r>
              <a:rPr lang="en-US" sz="2400" dirty="0"/>
              <a:t>What information would we need to ‘invert’ the edge detection process?</a:t>
            </a: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Elder – Are Edges Incomplete? 1999</a:t>
            </a:r>
            <a:endParaRPr lang="en-US" dirty="0"/>
          </a:p>
        </p:txBody>
      </p:sp>
      <p:sp>
        <p:nvSpPr>
          <p:cNvPr id="3" name="Content Placeholder 2"/>
          <p:cNvSpPr>
            <a:spLocks noGrp="1"/>
          </p:cNvSpPr>
          <p:nvPr>
            <p:ph idx="1"/>
          </p:nvPr>
        </p:nvSpPr>
        <p:spPr>
          <a:xfrm>
            <a:off x="457200" y="990600"/>
            <a:ext cx="3124200" cy="5135563"/>
          </a:xfrm>
        </p:spPr>
        <p:txBody>
          <a:bodyPr/>
          <a:lstStyle/>
          <a:p>
            <a:pPr marL="0" indent="0">
              <a:buNone/>
            </a:pPr>
            <a:r>
              <a:rPr lang="en-US" dirty="0"/>
              <a:t>Edge ‘code’: </a:t>
            </a:r>
            <a:endParaRPr lang="en-US" dirty="0"/>
          </a:p>
          <a:p>
            <a:pPr>
              <a:buFontTx/>
              <a:buChar char="-"/>
            </a:pPr>
            <a:r>
              <a:rPr lang="en-US" dirty="0"/>
              <a:t>position, </a:t>
            </a:r>
            <a:endParaRPr lang="en-US" dirty="0"/>
          </a:p>
          <a:p>
            <a:pPr>
              <a:buFontTx/>
              <a:buChar char="-"/>
            </a:pPr>
            <a:r>
              <a:rPr lang="en-US" dirty="0"/>
              <a:t>gradient magnitude, </a:t>
            </a:r>
            <a:endParaRPr lang="en-US" dirty="0"/>
          </a:p>
          <a:p>
            <a:pPr>
              <a:buFontTx/>
              <a:buChar char="-"/>
            </a:pPr>
            <a:r>
              <a:rPr lang="en-US" dirty="0"/>
              <a:t>gradient direction, </a:t>
            </a:r>
            <a:endParaRPr lang="en-US" dirty="0"/>
          </a:p>
          <a:p>
            <a:pPr>
              <a:buFontTx/>
              <a:buChar char="-"/>
            </a:pPr>
            <a:r>
              <a:rPr lang="en-US" dirty="0"/>
              <a:t>blur.</a:t>
            </a:r>
            <a:endParaRPr lang="en-US" dirty="0"/>
          </a:p>
        </p:txBody>
      </p:sp>
      <p:pic>
        <p:nvPicPr>
          <p:cNvPr id="4" name="Picture 3"/>
          <p:cNvPicPr>
            <a:picLocks noChangeAspect="1"/>
          </p:cNvPicPr>
          <p:nvPr/>
        </p:nvPicPr>
        <p:blipFill>
          <a:blip r:embed="rId1"/>
          <a:stretch>
            <a:fillRect/>
          </a:stretch>
        </p:blipFill>
        <p:spPr>
          <a:xfrm>
            <a:off x="3457575" y="815400"/>
            <a:ext cx="5686425" cy="5705475"/>
          </a:xfrm>
          <a:prstGeom prst="rect">
            <a:avLst/>
          </a:prstGeom>
        </p:spPr>
      </p:pic>
      <p:pic>
        <p:nvPicPr>
          <p:cNvPr id="5" name="Picture 4"/>
          <p:cNvPicPr>
            <a:picLocks noChangeAspect="1"/>
          </p:cNvPicPr>
          <p:nvPr/>
        </p:nvPicPr>
        <p:blipFill>
          <a:blip r:embed="rId2"/>
          <a:stretch>
            <a:fillRect/>
          </a:stretch>
        </p:blipFill>
        <p:spPr>
          <a:xfrm>
            <a:off x="30480" y="6432035"/>
            <a:ext cx="4371975" cy="411360"/>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dirty="0"/>
              <a:t>Where do humans see boundaries?</a:t>
            </a:r>
            <a:endParaRPr lang="en-US" altLang="en-US" dirty="0"/>
          </a:p>
        </p:txBody>
      </p:sp>
      <p:sp>
        <p:nvSpPr>
          <p:cNvPr id="72707" name="Rectangle 3"/>
          <p:cNvSpPr>
            <a:spLocks noGrp="1" noChangeArrowheads="1"/>
          </p:cNvSpPr>
          <p:nvPr>
            <p:ph type="body" idx="1"/>
          </p:nvPr>
        </p:nvSpPr>
        <p:spPr>
          <a:xfrm>
            <a:off x="685800" y="5641975"/>
            <a:ext cx="7772400" cy="838200"/>
          </a:xfrm>
        </p:spPr>
        <p:txBody>
          <a:bodyPr/>
          <a:lstStyle/>
          <a:p>
            <a:r>
              <a:rPr lang="en-US" altLang="en-US" sz="2400"/>
              <a:t>Berkeley segmentation database:</a:t>
            </a:r>
            <a:br>
              <a:rPr lang="en-US" altLang="en-US" sz="2400"/>
            </a:br>
            <a:r>
              <a:rPr lang="en-US" altLang="en-US" sz="1600">
                <a:hlinkClick r:id="rId1"/>
              </a:rPr>
              <a:t>http://www.eecs.berkeley.edu/Research/Projects/CS/vision/grouping/segbench/</a:t>
            </a:r>
            <a:endParaRPr lang="en-US" altLang="en-US" sz="1600"/>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1603375"/>
            <a:ext cx="2662237"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603375"/>
            <a:ext cx="26670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6" descr="buffa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650" y="1603375"/>
            <a:ext cx="2673350" cy="178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71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Picture 10" descr="boy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9650" y="3557588"/>
            <a:ext cx="2667000" cy="1779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2714" name="Text Box 11"/>
          <p:cNvSpPr txBox="1">
            <a:spLocks noChangeArrowheads="1"/>
          </p:cNvSpPr>
          <p:nvPr/>
        </p:nvSpPr>
        <p:spPr bwMode="auto">
          <a:xfrm>
            <a:off x="1346200" y="1146175"/>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a:t>
            </a:r>
            <a:endParaRPr lang="en-US" altLang="en-US" sz="1800">
              <a:latin typeface="Arial" panose="020B0604020202020204" pitchFamily="34" charset="0"/>
            </a:endParaRPr>
          </a:p>
        </p:txBody>
      </p:sp>
      <p:sp>
        <p:nvSpPr>
          <p:cNvPr id="72715" name="Text Box 12"/>
          <p:cNvSpPr txBox="1">
            <a:spLocks noChangeArrowheads="1"/>
          </p:cNvSpPr>
          <p:nvPr/>
        </p:nvSpPr>
        <p:spPr bwMode="auto">
          <a:xfrm>
            <a:off x="3473450" y="1143000"/>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human segmentation</a:t>
            </a:r>
            <a:endParaRPr lang="en-US" altLang="en-US" sz="1800">
              <a:latin typeface="Arial" panose="020B0604020202020204" pitchFamily="34" charset="0"/>
            </a:endParaRPr>
          </a:p>
        </p:txBody>
      </p:sp>
      <p:sp>
        <p:nvSpPr>
          <p:cNvPr id="72716" name="Text Box 13"/>
          <p:cNvSpPr txBox="1">
            <a:spLocks noChangeArrowheads="1"/>
          </p:cNvSpPr>
          <p:nvPr/>
        </p:nvSpPr>
        <p:spPr bwMode="auto">
          <a:xfrm>
            <a:off x="6318250" y="1146175"/>
            <a:ext cx="213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gradient magnitude</a:t>
            </a:r>
            <a:endParaRPr lang="en-US" altLang="en-US" sz="1800">
              <a:latin typeface="Arial" panose="020B0604020202020204" pitchFamily="34" charset="0"/>
            </a:endParaRPr>
          </a:p>
        </p:txBody>
      </p:sp>
      <p:sp>
        <p:nvSpPr>
          <p:cNvPr id="13" name="Rectangle 12"/>
          <p:cNvSpPr/>
          <p:nvPr/>
        </p:nvSpPr>
        <p:spPr>
          <a:xfrm>
            <a:off x="7901352" y="6581001"/>
            <a:ext cx="1242648" cy="276999"/>
          </a:xfrm>
          <a:prstGeom prst="rect">
            <a:avLst/>
          </a:prstGeom>
        </p:spPr>
        <p:txBody>
          <a:bodyPr wrap="none">
            <a:spAutoFit/>
          </a:bodyPr>
          <a:lstStyle/>
          <a:p>
            <a:r>
              <a:rPr lang="en-US" sz="1200" dirty="0" err="1"/>
              <a:t>pB</a:t>
            </a:r>
            <a:r>
              <a:rPr lang="en-US" sz="1200" dirty="0"/>
              <a:t> slides: Hays</a:t>
            </a:r>
            <a:endParaRPr lang="en-US" sz="12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a:t>pB boundary detector</a:t>
            </a:r>
            <a:endParaRPr lang="en-US" altLang="en-US"/>
          </a:p>
        </p:txBody>
      </p:sp>
      <p:pic>
        <p:nvPicPr>
          <p:cNvPr id="757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914400"/>
            <a:ext cx="761047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276600" y="3200400"/>
            <a:ext cx="5562600" cy="3429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5781" name="TextBox 5"/>
          <p:cNvSpPr txBox="1">
            <a:spLocks noChangeArrowheads="1"/>
          </p:cNvSpPr>
          <p:nvPr/>
        </p:nvSpPr>
        <p:spPr bwMode="auto">
          <a:xfrm>
            <a:off x="6248400" y="6172200"/>
            <a:ext cx="227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Figure from Fowlkes</a:t>
            </a:r>
            <a:endParaRPr lang="en-US" altLang="en-US" sz="1800">
              <a:latin typeface="Arial" panose="020B0604020202020204" pitchFamily="34" charset="0"/>
            </a:endParaRPr>
          </a:p>
        </p:txBody>
      </p:sp>
      <p:sp>
        <p:nvSpPr>
          <p:cNvPr id="7" name="Rectangle 6"/>
          <p:cNvSpPr/>
          <p:nvPr/>
        </p:nvSpPr>
        <p:spPr>
          <a:xfrm>
            <a:off x="6400800" y="2667000"/>
            <a:ext cx="1600200" cy="4572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5783" name="TextBox 7"/>
          <p:cNvSpPr txBox="1">
            <a:spLocks noChangeArrowheads="1"/>
          </p:cNvSpPr>
          <p:nvPr/>
        </p:nvSpPr>
        <p:spPr bwMode="auto">
          <a:xfrm>
            <a:off x="3429000" y="4876800"/>
            <a:ext cx="5343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Martin, Fowlkes, Malik 2004: Learning to Detect Natural Boundaries…</a:t>
            </a: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hlinkClick r:id="rId2"/>
              </a:rPr>
              <a:t>http://www.eecs.berkeley.edu/Research/Projects/CS/vision/grouping/papers/mfm-pami-boundary.pdf</a:t>
            </a:r>
            <a:r>
              <a:rPr lang="en-US" altLang="en-US" sz="1800">
                <a:latin typeface="Arial" panose="020B0604020202020204" pitchFamily="34" charset="0"/>
              </a:rPr>
              <a:t> </a:t>
            </a:r>
            <a:endParaRPr lang="en-US" altLang="en-US" sz="18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US" altLang="en-US"/>
          </a:p>
        </p:txBody>
      </p:sp>
      <p:pic>
        <p:nvPicPr>
          <p:cNvPr id="778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7800" y="304800"/>
            <a:ext cx="733425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4"/>
          <p:cNvSpPr txBox="1">
            <a:spLocks noChangeArrowheads="1"/>
          </p:cNvSpPr>
          <p:nvPr/>
        </p:nvSpPr>
        <p:spPr bwMode="auto">
          <a:xfrm>
            <a:off x="96838" y="1676400"/>
            <a:ext cx="127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800">
                <a:latin typeface="Arial" panose="020B0604020202020204" pitchFamily="34" charset="0"/>
              </a:rPr>
              <a:t>Brightness</a:t>
            </a:r>
            <a:endParaRPr lang="en-US" altLang="en-US" sz="1800">
              <a:latin typeface="Arial" panose="020B0604020202020204" pitchFamily="34" charset="0"/>
            </a:endParaRPr>
          </a:p>
        </p:txBody>
      </p:sp>
      <p:sp>
        <p:nvSpPr>
          <p:cNvPr id="77829" name="TextBox 5"/>
          <p:cNvSpPr txBox="1">
            <a:spLocks noChangeArrowheads="1"/>
          </p:cNvSpPr>
          <p:nvPr/>
        </p:nvSpPr>
        <p:spPr bwMode="auto">
          <a:xfrm>
            <a:off x="609600" y="2667000"/>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800">
                <a:latin typeface="Arial" panose="020B0604020202020204" pitchFamily="34" charset="0"/>
              </a:rPr>
              <a:t>Color</a:t>
            </a:r>
            <a:endParaRPr lang="en-US" altLang="en-US" sz="1800">
              <a:latin typeface="Arial" panose="020B0604020202020204" pitchFamily="34" charset="0"/>
            </a:endParaRPr>
          </a:p>
        </p:txBody>
      </p:sp>
      <p:sp>
        <p:nvSpPr>
          <p:cNvPr id="77830" name="TextBox 6"/>
          <p:cNvSpPr txBox="1">
            <a:spLocks noChangeArrowheads="1"/>
          </p:cNvSpPr>
          <p:nvPr/>
        </p:nvSpPr>
        <p:spPr bwMode="auto">
          <a:xfrm>
            <a:off x="457200" y="3733800"/>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Texture</a:t>
            </a:r>
            <a:endParaRPr lang="en-US" altLang="en-US" sz="1800">
              <a:latin typeface="Arial" panose="020B0604020202020204" pitchFamily="34" charset="0"/>
            </a:endParaRPr>
          </a:p>
        </p:txBody>
      </p:sp>
      <p:sp>
        <p:nvSpPr>
          <p:cNvPr id="77831" name="TextBox 7"/>
          <p:cNvSpPr txBox="1">
            <a:spLocks noChangeArrowheads="1"/>
          </p:cNvSpPr>
          <p:nvPr/>
        </p:nvSpPr>
        <p:spPr bwMode="auto">
          <a:xfrm>
            <a:off x="228600" y="47244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Combined</a:t>
            </a:r>
            <a:endParaRPr lang="en-US" altLang="en-US" sz="1800">
              <a:latin typeface="Arial" panose="020B0604020202020204" pitchFamily="34" charset="0"/>
            </a:endParaRPr>
          </a:p>
        </p:txBody>
      </p:sp>
      <p:sp>
        <p:nvSpPr>
          <p:cNvPr id="77832" name="TextBox 8"/>
          <p:cNvSpPr txBox="1">
            <a:spLocks noChangeArrowheads="1"/>
          </p:cNvSpPr>
          <p:nvPr/>
        </p:nvSpPr>
        <p:spPr bwMode="auto">
          <a:xfrm>
            <a:off x="457200" y="5791200"/>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Human</a:t>
            </a:r>
            <a:endParaRPr lang="en-US" altLang="en-US" sz="18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a:t>pB Boundary Detector</a:t>
            </a:r>
            <a:endParaRPr lang="en-US" altLang="en-US"/>
          </a:p>
        </p:txBody>
      </p:sp>
      <p:pic>
        <p:nvPicPr>
          <p:cNvPr id="7680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19200"/>
            <a:ext cx="72771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4"/>
          <p:cNvSpPr txBox="1">
            <a:spLocks noChangeArrowheads="1"/>
          </p:cNvSpPr>
          <p:nvPr/>
        </p:nvSpPr>
        <p:spPr bwMode="auto">
          <a:xfrm>
            <a:off x="6858000" y="6477000"/>
            <a:ext cx="227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Figure from Fowlkes</a:t>
            </a:r>
            <a:endParaRPr lang="en-US" altLang="en-US" sz="18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228600"/>
            <a:ext cx="8229600" cy="914400"/>
          </a:xfrm>
        </p:spPr>
        <p:txBody>
          <a:bodyPr/>
          <a:lstStyle/>
          <a:p>
            <a:r>
              <a:rPr lang="en-US" altLang="en-US" sz="3200"/>
              <a:t>Results</a:t>
            </a:r>
            <a:endParaRPr lang="en-US" altLang="en-US" sz="3200"/>
          </a:p>
        </p:txBody>
      </p:sp>
      <p:pic>
        <p:nvPicPr>
          <p:cNvPr id="78851" name="Picture 2" descr="http://www.cs.berkeley.edu/projects/vision/grouping/segbench/BSDS300/html/images/plain/normal/color/16706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5334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descr="http://www.eecs.berkeley.edu/Research/Projects/CS/vision/bsds/bench/color/human/16706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800475"/>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Box 3"/>
          <p:cNvSpPr txBox="1">
            <a:spLocks noChangeArrowheads="1"/>
          </p:cNvSpPr>
          <p:nvPr/>
        </p:nvSpPr>
        <p:spPr bwMode="auto">
          <a:xfrm>
            <a:off x="7938" y="3935413"/>
            <a:ext cx="1595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Human (0.95)</a:t>
            </a:r>
            <a:endParaRPr lang="en-US" altLang="en-US" sz="1800">
              <a:solidFill>
                <a:srgbClr val="FFFFFF"/>
              </a:solidFill>
              <a:latin typeface="Arial" panose="020B0604020202020204" pitchFamily="34" charset="0"/>
            </a:endParaRPr>
          </a:p>
        </p:txBody>
      </p:sp>
      <p:pic>
        <p:nvPicPr>
          <p:cNvPr id="78854" name="Picture 6" descr="http://www.eecs.berkeley.edu/Research/Projects/CS/vision/bsds/bench/color/bgtg/16706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2455863"/>
            <a:ext cx="43053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p:cNvSpPr txBox="1">
            <a:spLocks noChangeArrowheads="1"/>
          </p:cNvSpPr>
          <p:nvPr/>
        </p:nvSpPr>
        <p:spPr bwMode="auto">
          <a:xfrm>
            <a:off x="4862513" y="2463800"/>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Pb (0.88)</a:t>
            </a:r>
            <a:endParaRPr lang="en-US" altLang="en-US" sz="1800">
              <a:solidFill>
                <a:srgbClr val="FFFFFF"/>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228600"/>
            <a:ext cx="8229600" cy="914400"/>
          </a:xfrm>
        </p:spPr>
        <p:txBody>
          <a:bodyPr/>
          <a:lstStyle/>
          <a:p>
            <a:r>
              <a:rPr lang="en-US" altLang="en-US" sz="3200"/>
              <a:t>Results</a:t>
            </a:r>
            <a:endParaRPr lang="en-US" altLang="en-US" sz="3200"/>
          </a:p>
        </p:txBody>
      </p:sp>
      <p:sp>
        <p:nvSpPr>
          <p:cNvPr id="79875" name="TextBox 3"/>
          <p:cNvSpPr txBox="1">
            <a:spLocks noChangeArrowheads="1"/>
          </p:cNvSpPr>
          <p:nvPr/>
        </p:nvSpPr>
        <p:spPr bwMode="auto">
          <a:xfrm>
            <a:off x="7938" y="3935413"/>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Human</a:t>
            </a:r>
            <a:endParaRPr lang="en-US" altLang="en-US" sz="1800">
              <a:solidFill>
                <a:srgbClr val="FFFFFF"/>
              </a:solidFill>
              <a:latin typeface="Arial" panose="020B0604020202020204" pitchFamily="34" charset="0"/>
            </a:endParaRPr>
          </a:p>
        </p:txBody>
      </p:sp>
      <p:sp>
        <p:nvSpPr>
          <p:cNvPr id="79876" name="TextBox 7"/>
          <p:cNvSpPr txBox="1">
            <a:spLocks noChangeArrowheads="1"/>
          </p:cNvSpPr>
          <p:nvPr/>
        </p:nvSpPr>
        <p:spPr bwMode="auto">
          <a:xfrm>
            <a:off x="4772025" y="2271713"/>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Pb</a:t>
            </a:r>
            <a:endParaRPr lang="en-US" altLang="en-US" sz="1800">
              <a:solidFill>
                <a:srgbClr val="FFFFFF"/>
              </a:solidFill>
              <a:latin typeface="Arial" panose="020B0604020202020204" pitchFamily="34" charset="0"/>
            </a:endParaRPr>
          </a:p>
        </p:txBody>
      </p:sp>
      <p:pic>
        <p:nvPicPr>
          <p:cNvPr id="79877" name="Picture 2" descr="http://www.cs.berkeley.edu/projects/vision/grouping/segbench/BSDS300/html/images/plain/normal/color/4204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096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4" descr="http://www.eecs.berkeley.edu/Research/Projects/CS/vision/bsds/bench/color/human/42049.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3488"/>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TextBox 11"/>
          <p:cNvSpPr txBox="1">
            <a:spLocks noChangeArrowheads="1"/>
          </p:cNvSpPr>
          <p:nvPr/>
        </p:nvSpPr>
        <p:spPr bwMode="auto">
          <a:xfrm>
            <a:off x="2819400" y="3894138"/>
            <a:ext cx="159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Human (0.96)</a:t>
            </a:r>
            <a:endParaRPr lang="en-US" altLang="en-US" sz="1800">
              <a:solidFill>
                <a:srgbClr val="FFFFFF"/>
              </a:solidFill>
              <a:latin typeface="Arial" panose="020B0604020202020204" pitchFamily="34" charset="0"/>
            </a:endParaRPr>
          </a:p>
        </p:txBody>
      </p:sp>
      <p:sp>
        <p:nvSpPr>
          <p:cNvPr id="79880" name="TextBox 12"/>
          <p:cNvSpPr txBox="1">
            <a:spLocks noChangeArrowheads="1"/>
          </p:cNvSpPr>
          <p:nvPr/>
        </p:nvSpPr>
        <p:spPr bwMode="auto">
          <a:xfrm>
            <a:off x="7899400" y="2455863"/>
            <a:ext cx="1198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Global Pb</a:t>
            </a:r>
            <a:endParaRPr lang="en-US" altLang="en-US" sz="1800">
              <a:solidFill>
                <a:srgbClr val="FFFFFF"/>
              </a:solidFill>
              <a:latin typeface="Arial" panose="020B0604020202020204" pitchFamily="34" charset="0"/>
            </a:endParaRPr>
          </a:p>
        </p:txBody>
      </p:sp>
      <p:pic>
        <p:nvPicPr>
          <p:cNvPr id="79881" name="Picture 8" descr="http://www.eecs.berkeley.edu/Research/Projects/CS/vision/bsds/bench/color/bgtg/4204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2265363"/>
            <a:ext cx="4391025"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2" name="TextBox 14"/>
          <p:cNvSpPr txBox="1">
            <a:spLocks noChangeArrowheads="1"/>
          </p:cNvSpPr>
          <p:nvPr/>
        </p:nvSpPr>
        <p:spPr bwMode="auto">
          <a:xfrm>
            <a:off x="7956550" y="2420938"/>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Pb (0.88)</a:t>
            </a:r>
            <a:endParaRPr lang="en-US" altLang="en-US" sz="1800">
              <a:solidFill>
                <a:srgbClr val="FFFFFF"/>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altLang="en-US"/>
          </a:p>
        </p:txBody>
      </p:sp>
      <p:pic>
        <p:nvPicPr>
          <p:cNvPr id="80899" name="Picture 2" descr="http://www.cs.berkeley.edu/projects/vision/grouping/segbench/BSDS300/html/images/plain/normal/color/25305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334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4" descr="http://www.eecs.berkeley.edu/Research/Projects/CS/vision/bsds/bench/color/human/253055.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6195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6" descr="http://www.eecs.berkeley.edu/Research/Projects/CS/vision/bsds/bench/color/cgtg/25305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520950"/>
            <a:ext cx="43434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TextBox 6"/>
          <p:cNvSpPr txBox="1">
            <a:spLocks noChangeArrowheads="1"/>
          </p:cNvSpPr>
          <p:nvPr/>
        </p:nvSpPr>
        <p:spPr bwMode="auto">
          <a:xfrm>
            <a:off x="2819400" y="3894138"/>
            <a:ext cx="159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Human (0.95)</a:t>
            </a:r>
            <a:endParaRPr lang="en-US" altLang="en-US" sz="1800">
              <a:solidFill>
                <a:srgbClr val="FFFFFF"/>
              </a:solidFill>
              <a:latin typeface="Arial" panose="020B0604020202020204" pitchFamily="34" charset="0"/>
            </a:endParaRPr>
          </a:p>
        </p:txBody>
      </p:sp>
      <p:sp>
        <p:nvSpPr>
          <p:cNvPr id="80903" name="TextBox 7"/>
          <p:cNvSpPr txBox="1">
            <a:spLocks noChangeArrowheads="1"/>
          </p:cNvSpPr>
          <p:nvPr/>
        </p:nvSpPr>
        <p:spPr bwMode="auto">
          <a:xfrm>
            <a:off x="7942263" y="2551113"/>
            <a:ext cx="113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Pb (0.63)</a:t>
            </a:r>
            <a:endParaRPr lang="en-US" altLang="en-US" sz="1800">
              <a:solidFill>
                <a:srgbClr val="FFFFFF"/>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en-US" dirty="0"/>
              <a:t>Review of Filtering</a:t>
            </a:r>
            <a:endParaRPr lang="en-US" altLang="en-US" dirty="0"/>
          </a:p>
        </p:txBody>
      </p:sp>
      <p:sp>
        <p:nvSpPr>
          <p:cNvPr id="99331" name="Content Placeholder 2"/>
          <p:cNvSpPr>
            <a:spLocks noGrp="1"/>
          </p:cNvSpPr>
          <p:nvPr>
            <p:ph idx="1"/>
          </p:nvPr>
        </p:nvSpPr>
        <p:spPr/>
        <p:txBody>
          <a:bodyPr/>
          <a:lstStyle/>
          <a:p>
            <a:r>
              <a:rPr lang="en-US" altLang="en-US"/>
              <a:t>Linear filters for basic processing</a:t>
            </a:r>
            <a:endParaRPr lang="en-US" altLang="en-US"/>
          </a:p>
          <a:p>
            <a:pPr lvl="1"/>
            <a:r>
              <a:rPr lang="en-US" altLang="en-US" sz="3200"/>
              <a:t>Edge filter (high-pass)</a:t>
            </a:r>
            <a:endParaRPr lang="en-US" altLang="en-US" sz="3200"/>
          </a:p>
          <a:p>
            <a:pPr lvl="1"/>
            <a:r>
              <a:rPr lang="en-US" altLang="en-US" sz="3200"/>
              <a:t>Gaussian filter (low-pass)</a:t>
            </a:r>
            <a:endParaRPr lang="en-US" altLang="en-US" sz="3200"/>
          </a:p>
          <a:p>
            <a:pPr lvl="1"/>
            <a:endParaRPr lang="en-US" altLang="en-US" sz="3200"/>
          </a:p>
        </p:txBody>
      </p:sp>
      <p:graphicFrame>
        <p:nvGraphicFramePr>
          <p:cNvPr id="99332" name="Object 3"/>
          <p:cNvGraphicFramePr>
            <a:graphicFrameLocks noChangeAspect="1"/>
          </p:cNvGraphicFramePr>
          <p:nvPr/>
        </p:nvGraphicFramePr>
        <p:xfrm>
          <a:off x="7315200" y="4495800"/>
          <a:ext cx="1314450" cy="923925"/>
        </p:xfrm>
        <a:graphic>
          <a:graphicData uri="http://schemas.openxmlformats.org/presentationml/2006/ole">
            <mc:AlternateContent xmlns:mc="http://schemas.openxmlformats.org/markup-compatibility/2006">
              <mc:Choice xmlns:v="urn:schemas-microsoft-com:vml" Requires="v">
                <p:oleObj spid="_x0000_s186390" name="Photo Editor Photo" r:id="rId1" imgW="4133850" imgH="2905125" progId="">
                  <p:embed/>
                </p:oleObj>
              </mc:Choice>
              <mc:Fallback>
                <p:oleObj name="Photo Editor Photo" r:id="rId1" imgW="4133850" imgH="290512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4495800"/>
                        <a:ext cx="13144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3" name="Text Box 6"/>
          <p:cNvSpPr txBox="1">
            <a:spLocks noChangeArrowheads="1"/>
          </p:cNvSpPr>
          <p:nvPr/>
        </p:nvSpPr>
        <p:spPr bwMode="auto">
          <a:xfrm>
            <a:off x="4789488" y="6300788"/>
            <a:ext cx="1898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prstClr val="black"/>
                </a:solidFill>
                <a:latin typeface="Arial" panose="020B0604020202020204" pitchFamily="34" charset="0"/>
              </a:rPr>
              <a:t>FFT of Gaussian</a:t>
            </a:r>
            <a:endParaRPr lang="en-US" altLang="en-US" sz="1800">
              <a:solidFill>
                <a:prstClr val="black"/>
              </a:solidFill>
              <a:latin typeface="Arial" panose="020B0604020202020204" pitchFamily="34" charset="0"/>
            </a:endParaRPr>
          </a:p>
        </p:txBody>
      </p:sp>
      <p:sp>
        <p:nvSpPr>
          <p:cNvPr id="99334" name="TextBox 19"/>
          <p:cNvSpPr txBox="1">
            <a:spLocks noChangeArrowheads="1"/>
          </p:cNvSpPr>
          <p:nvPr/>
        </p:nvSpPr>
        <p:spPr bwMode="auto">
          <a:xfrm>
            <a:off x="1600200" y="2752725"/>
            <a:ext cx="1003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prstClr val="black"/>
                </a:solidFill>
                <a:latin typeface="Arial" panose="020B0604020202020204" pitchFamily="34" charset="0"/>
              </a:rPr>
              <a:t>[-1 1]</a:t>
            </a:r>
            <a:endParaRPr lang="en-US" altLang="en-US">
              <a:solidFill>
                <a:prstClr val="black"/>
              </a:solidFill>
              <a:latin typeface="Arial" panose="020B0604020202020204" pitchFamily="34" charset="0"/>
            </a:endParaRPr>
          </a:p>
        </p:txBody>
      </p:sp>
      <p:pic>
        <p:nvPicPr>
          <p:cNvPr id="99335" name="Picture 3"/>
          <p:cNvPicPr>
            <a:picLocks noChangeAspect="1" noChangeArrowheads="1"/>
          </p:cNvPicPr>
          <p:nvPr/>
        </p:nvPicPr>
        <p:blipFill>
          <a:blip r:embed="rId3">
            <a:extLst>
              <a:ext uri="{28A0092B-C50C-407E-A947-70E740481C1C}">
                <a14:useLocalDpi xmlns:a14="http://schemas.microsoft.com/office/drawing/2010/main" val="0"/>
              </a:ext>
            </a:extLst>
          </a:blip>
          <a:srcRect l="39873" t="14542" r="38863" b="47655"/>
          <a:stretch>
            <a:fillRect/>
          </a:stretch>
        </p:blipFill>
        <p:spPr bwMode="auto">
          <a:xfrm>
            <a:off x="685800" y="32766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6" name="TextBox 21"/>
          <p:cNvSpPr txBox="1">
            <a:spLocks noChangeArrowheads="1"/>
          </p:cNvSpPr>
          <p:nvPr/>
        </p:nvSpPr>
        <p:spPr bwMode="auto">
          <a:xfrm>
            <a:off x="990600" y="6259513"/>
            <a:ext cx="2386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FFT of Gradient Filter</a:t>
            </a:r>
            <a:endParaRPr lang="en-US" altLang="en-US" sz="1800">
              <a:solidFill>
                <a:prstClr val="black"/>
              </a:solidFill>
              <a:latin typeface="Arial" panose="020B0604020202020204" pitchFamily="34" charset="0"/>
            </a:endParaRPr>
          </a:p>
        </p:txBody>
      </p:sp>
      <p:pic>
        <p:nvPicPr>
          <p:cNvPr id="99337" name="Picture 4"/>
          <p:cNvPicPr>
            <a:picLocks noChangeAspect="1" noChangeArrowheads="1"/>
          </p:cNvPicPr>
          <p:nvPr/>
        </p:nvPicPr>
        <p:blipFill>
          <a:blip r:embed="rId4">
            <a:extLst>
              <a:ext uri="{28A0092B-C50C-407E-A947-70E740481C1C}">
                <a14:useLocalDpi xmlns:a14="http://schemas.microsoft.com/office/drawing/2010/main" val="0"/>
              </a:ext>
            </a:extLst>
          </a:blip>
          <a:srcRect l="40083" t="14822" r="38849" b="47720"/>
          <a:stretch>
            <a:fillRect/>
          </a:stretch>
        </p:blipFill>
        <p:spPr bwMode="auto">
          <a:xfrm>
            <a:off x="4114800" y="33528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8" name="Text Box 6"/>
          <p:cNvSpPr txBox="1">
            <a:spLocks noChangeArrowheads="1"/>
          </p:cNvSpPr>
          <p:nvPr/>
        </p:nvSpPr>
        <p:spPr bwMode="auto">
          <a:xfrm>
            <a:off x="7391400" y="5410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prstClr val="black"/>
                </a:solidFill>
                <a:latin typeface="Arial" panose="020B0604020202020204" pitchFamily="34" charset="0"/>
              </a:rPr>
              <a:t>Gaussian</a:t>
            </a:r>
            <a:endParaRPr lang="en-US" altLang="en-US" sz="1800">
              <a:solidFill>
                <a:prstClr val="black"/>
              </a:solidFill>
              <a:latin typeface="Arial" panose="020B0604020202020204" pitchFamily="34" charset="0"/>
            </a:endParaRPr>
          </a:p>
        </p:txBody>
      </p:sp>
      <p:sp>
        <p:nvSpPr>
          <p:cNvPr id="11" name="Rectangle 10"/>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US" altLang="en-US"/>
          </a:p>
        </p:txBody>
      </p:sp>
      <p:pic>
        <p:nvPicPr>
          <p:cNvPr id="81923" name="Picture 2" descr="http://www.eecs.berkeley.edu/Research/Projects/CS/vision/bsds/bench/color/bgtg/108082.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400" y="2012950"/>
            <a:ext cx="44196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4" descr="http://www.cs.berkeley.edu/projects/vision/grouping/segbench/BSDS300/html/images/plain/normal/color/1080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6" descr="http://www.eecs.berkeley.edu/Research/Projects/CS/vision/bsds/bench/color/human/10808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3783013"/>
            <a:ext cx="4581526"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Box 6"/>
          <p:cNvSpPr txBox="1">
            <a:spLocks noChangeArrowheads="1"/>
          </p:cNvSpPr>
          <p:nvPr/>
        </p:nvSpPr>
        <p:spPr bwMode="auto">
          <a:xfrm>
            <a:off x="2819400" y="3894138"/>
            <a:ext cx="159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Human (0.90)</a:t>
            </a:r>
            <a:endParaRPr lang="en-US" altLang="en-US" sz="1800">
              <a:solidFill>
                <a:srgbClr val="FFFFFF"/>
              </a:solidFill>
              <a:latin typeface="Arial" panose="020B0604020202020204" pitchFamily="34" charset="0"/>
            </a:endParaRPr>
          </a:p>
        </p:txBody>
      </p:sp>
      <p:sp>
        <p:nvSpPr>
          <p:cNvPr id="81927" name="TextBox 7"/>
          <p:cNvSpPr txBox="1">
            <a:spLocks noChangeArrowheads="1"/>
          </p:cNvSpPr>
          <p:nvPr/>
        </p:nvSpPr>
        <p:spPr bwMode="auto">
          <a:xfrm>
            <a:off x="7942263" y="2238375"/>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Pb (0.35)</a:t>
            </a:r>
            <a:endParaRPr lang="en-US" altLang="en-US" sz="1800">
              <a:solidFill>
                <a:srgbClr val="FFFFFF"/>
              </a:solidFill>
              <a:latin typeface="Arial" panose="020B0604020202020204" pitchFamily="34" charset="0"/>
            </a:endParaRPr>
          </a:p>
        </p:txBody>
      </p:sp>
      <p:sp>
        <p:nvSpPr>
          <p:cNvPr id="81928" name="Rectangle 8"/>
          <p:cNvSpPr>
            <a:spLocks noChangeArrowheads="1"/>
          </p:cNvSpPr>
          <p:nvPr/>
        </p:nvSpPr>
        <p:spPr bwMode="auto">
          <a:xfrm>
            <a:off x="4572000" y="600868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latin typeface="Arial" panose="020B0604020202020204" pitchFamily="34" charset="0"/>
              </a:rPr>
              <a:t>For more: </a:t>
            </a:r>
            <a:r>
              <a:rPr lang="en-US" altLang="en-US" sz="1600">
                <a:solidFill>
                  <a:srgbClr val="000000"/>
                </a:solidFill>
                <a:latin typeface="Arial" panose="020B0604020202020204" pitchFamily="34" charset="0"/>
                <a:hlinkClick r:id="rId4"/>
              </a:rPr>
              <a:t>http://www.eecs.berkeley.edu/Research/Projects/CS/vision/bsds/bench/html/108082-color.html</a:t>
            </a:r>
            <a:endParaRPr lang="en-US" altLang="en-US" sz="1600">
              <a:solidFill>
                <a:srgbClr val="000000"/>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a:t>Global pB boundary detector</a:t>
            </a:r>
            <a:endParaRPr lang="en-US" altLang="en-US"/>
          </a:p>
        </p:txBody>
      </p:sp>
      <p:pic>
        <p:nvPicPr>
          <p:cNvPr id="8294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838200"/>
            <a:ext cx="741045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Box 4"/>
          <p:cNvSpPr txBox="1">
            <a:spLocks noChangeArrowheads="1"/>
          </p:cNvSpPr>
          <p:nvPr/>
        </p:nvSpPr>
        <p:spPr bwMode="auto">
          <a:xfrm>
            <a:off x="6858000" y="6477000"/>
            <a:ext cx="227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Figure from Fowlkes</a:t>
            </a:r>
            <a:endParaRPr lang="en-US" altLang="en-US" sz="18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a:t>45 years of boundary detection</a:t>
            </a:r>
            <a:endParaRPr lang="en-US" altLang="en-US"/>
          </a:p>
        </p:txBody>
      </p:sp>
      <p:pic>
        <p:nvPicPr>
          <p:cNvPr id="83971" name="Picture 2" descr="C:\Users\hays\Desktop\143 Computer Vision\slides\10\boundary_detector_performa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9125" y="1066800"/>
            <a:ext cx="536575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4683760" y="6581001"/>
            <a:ext cx="4460240" cy="276999"/>
          </a:xfrm>
          <a:prstGeom prst="rect">
            <a:avLst/>
          </a:prstGeom>
          <a:solidFill>
            <a:schemeClr val="bg1"/>
          </a:solidFill>
          <a:ln w="9525">
            <a:noFill/>
            <a:miter lim="800000"/>
          </a:ln>
        </p:spPr>
        <p:txBody>
          <a:bodyPr wrap="square">
            <a:spAutoFit/>
          </a:bodyPr>
          <a:lstStyle/>
          <a:p>
            <a:pPr eaLnBrk="1" hangingPunct="1">
              <a:defRPr/>
            </a:pPr>
            <a:r>
              <a:rPr lang="en-US" sz="1200" dirty="0">
                <a:solidFill>
                  <a:schemeClr val="bg1">
                    <a:lumMod val="65000"/>
                  </a:schemeClr>
                </a:solidFill>
                <a:latin typeface="Arial" panose="020B0604020202020204" pitchFamily="34" charset="0"/>
                <a:cs typeface="Arial" panose="020B0604020202020204" pitchFamily="34" charset="0"/>
              </a:rPr>
              <a:t>Source: </a:t>
            </a:r>
            <a:r>
              <a:rPr lang="en-US" sz="1200" dirty="0" err="1">
                <a:solidFill>
                  <a:schemeClr val="bg1">
                    <a:lumMod val="65000"/>
                  </a:schemeClr>
                </a:solidFill>
                <a:latin typeface="Arial" panose="020B0604020202020204" pitchFamily="34" charset="0"/>
                <a:cs typeface="Arial" panose="020B0604020202020204" pitchFamily="34" charset="0"/>
              </a:rPr>
              <a:t>Arbelaez</a:t>
            </a:r>
            <a:r>
              <a:rPr lang="en-US" sz="1200" dirty="0">
                <a:solidFill>
                  <a:schemeClr val="bg1">
                    <a:lumMod val="65000"/>
                  </a:schemeClr>
                </a:solidFill>
                <a:latin typeface="Arial" panose="020B0604020202020204" pitchFamily="34" charset="0"/>
                <a:cs typeface="Arial" panose="020B0604020202020204" pitchFamily="34" charset="0"/>
              </a:rPr>
              <a:t>, </a:t>
            </a:r>
            <a:r>
              <a:rPr lang="en-US" sz="1200" dirty="0" err="1">
                <a:solidFill>
                  <a:schemeClr val="bg1">
                    <a:lumMod val="65000"/>
                  </a:schemeClr>
                </a:solidFill>
                <a:latin typeface="Arial" panose="020B0604020202020204" pitchFamily="34" charset="0"/>
                <a:cs typeface="Arial" panose="020B0604020202020204" pitchFamily="34" charset="0"/>
              </a:rPr>
              <a:t>Maire</a:t>
            </a:r>
            <a:r>
              <a:rPr lang="en-US" sz="1200" dirty="0">
                <a:solidFill>
                  <a:schemeClr val="bg1">
                    <a:lumMod val="65000"/>
                  </a:schemeClr>
                </a:solidFill>
                <a:latin typeface="Arial" panose="020B0604020202020204" pitchFamily="34" charset="0"/>
                <a:cs typeface="Arial" panose="020B0604020202020204" pitchFamily="34" charset="0"/>
              </a:rPr>
              <a:t>, </a:t>
            </a:r>
            <a:r>
              <a:rPr lang="en-US" sz="1200" dirty="0" err="1">
                <a:solidFill>
                  <a:schemeClr val="bg1">
                    <a:lumMod val="65000"/>
                  </a:schemeClr>
                </a:solidFill>
                <a:latin typeface="Arial" panose="020B0604020202020204" pitchFamily="34" charset="0"/>
                <a:cs typeface="Arial" panose="020B0604020202020204" pitchFamily="34" charset="0"/>
              </a:rPr>
              <a:t>Fowlkes</a:t>
            </a:r>
            <a:r>
              <a:rPr lang="en-US" sz="1200" dirty="0">
                <a:solidFill>
                  <a:schemeClr val="bg1">
                    <a:lumMod val="65000"/>
                  </a:schemeClr>
                </a:solidFill>
                <a:latin typeface="Arial" panose="020B0604020202020204" pitchFamily="34" charset="0"/>
                <a:cs typeface="Arial" panose="020B0604020202020204" pitchFamily="34" charset="0"/>
              </a:rPr>
              <a:t>, and </a:t>
            </a:r>
            <a:r>
              <a:rPr lang="en-US" sz="1200" dirty="0" err="1">
                <a:solidFill>
                  <a:schemeClr val="bg1">
                    <a:lumMod val="65000"/>
                  </a:schemeClr>
                </a:solidFill>
                <a:latin typeface="Arial" panose="020B0604020202020204" pitchFamily="34" charset="0"/>
                <a:cs typeface="Arial" panose="020B0604020202020204" pitchFamily="34" charset="0"/>
              </a:rPr>
              <a:t>Malik</a:t>
            </a:r>
            <a:r>
              <a:rPr lang="en-US" sz="1200" dirty="0">
                <a:solidFill>
                  <a:schemeClr val="bg1">
                    <a:lumMod val="65000"/>
                  </a:schemeClr>
                </a:solidFill>
                <a:latin typeface="Arial" panose="020B0604020202020204" pitchFamily="34" charset="0"/>
                <a:cs typeface="Arial" panose="020B0604020202020204" pitchFamily="34" charset="0"/>
              </a:rPr>
              <a:t>. TPAMI 2011 (</a:t>
            </a:r>
            <a:r>
              <a:rPr lang="en-US" sz="1200" dirty="0" err="1">
                <a:solidFill>
                  <a:schemeClr val="bg1">
                    <a:lumMod val="65000"/>
                  </a:schemeClr>
                </a:solidFill>
                <a:latin typeface="Arial" panose="020B0604020202020204" pitchFamily="34" charset="0"/>
                <a:cs typeface="Arial" panose="020B0604020202020204" pitchFamily="34" charset="0"/>
              </a:rPr>
              <a:t>pdf</a:t>
            </a:r>
            <a:r>
              <a:rPr lang="en-US" sz="1200" dirty="0">
                <a:solidFill>
                  <a:schemeClr val="bg1">
                    <a:lumMod val="65000"/>
                  </a:schemeClr>
                </a:solidFill>
                <a:latin typeface="Arial" panose="020B0604020202020204" pitchFamily="34" charset="0"/>
                <a:cs typeface="Arial" panose="020B0604020202020204" pitchFamily="34" charset="0"/>
              </a:rPr>
              <a:t>)</a:t>
            </a:r>
            <a:endParaRPr lang="en-US" sz="1200"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a:t>State of edge detection</a:t>
            </a:r>
            <a:endParaRPr lang="en-US" altLang="en-US"/>
          </a:p>
        </p:txBody>
      </p:sp>
      <p:sp>
        <p:nvSpPr>
          <p:cNvPr id="58371" name="Content Placeholder 2"/>
          <p:cNvSpPr>
            <a:spLocks noGrp="1"/>
          </p:cNvSpPr>
          <p:nvPr>
            <p:ph idx="1"/>
          </p:nvPr>
        </p:nvSpPr>
        <p:spPr/>
        <p:txBody>
          <a:bodyPr/>
          <a:lstStyle/>
          <a:p>
            <a:pPr>
              <a:buFont typeface="Arial" panose="020B0604020202020204" pitchFamily="34" charset="0"/>
              <a:buChar char="•"/>
              <a:defRPr/>
            </a:pPr>
            <a:r>
              <a:rPr lang="en-US" altLang="en-US" dirty="0"/>
              <a:t>Local edge detection works well</a:t>
            </a:r>
            <a:endParaRPr lang="en-US" altLang="en-US" dirty="0"/>
          </a:p>
          <a:p>
            <a:pPr lvl="1">
              <a:buFont typeface="Arial" panose="020B0604020202020204" pitchFamily="34" charset="0"/>
              <a:buChar char="–"/>
              <a:defRPr/>
            </a:pPr>
            <a:r>
              <a:rPr lang="en-US" altLang="en-US" dirty="0"/>
              <a:t>‘False positives’ from illumination and texture edges (depends on our application).</a:t>
            </a:r>
            <a:endParaRPr lang="en-US" altLang="en-US" dirty="0"/>
          </a:p>
          <a:p>
            <a:pPr>
              <a:buFont typeface="Arial" panose="020B0604020202020204" pitchFamily="34" charset="0"/>
              <a:buChar char="•"/>
              <a:defRPr/>
            </a:pPr>
            <a:r>
              <a:rPr lang="en-US" altLang="en-US" dirty="0"/>
              <a:t>Some methods to take into account longer contours</a:t>
            </a:r>
            <a:endParaRPr lang="en-US" altLang="en-US" dirty="0"/>
          </a:p>
          <a:p>
            <a:pPr>
              <a:buFont typeface="Arial" panose="020B0604020202020204" pitchFamily="34" charset="0"/>
              <a:buChar char="•"/>
              <a:defRPr/>
            </a:pPr>
            <a:r>
              <a:rPr lang="en-US" altLang="en-US" dirty="0"/>
              <a:t>Modern methods that actually “learn” from data.</a:t>
            </a:r>
            <a:endParaRPr lang="en-US" altLang="en-US" dirty="0"/>
          </a:p>
          <a:p>
            <a:pPr>
              <a:buFont typeface="Arial" panose="020B0604020202020204" pitchFamily="34" charset="0"/>
              <a:buChar char="•"/>
              <a:defRPr/>
            </a:pPr>
            <a:r>
              <a:rPr lang="en-US" altLang="en-US" dirty="0"/>
              <a:t>Poor use of object and high-level information.</a:t>
            </a:r>
            <a:endParaRPr lang="en-US" altLang="en-US" dirty="0"/>
          </a:p>
          <a:p>
            <a:pPr marL="0" indent="0">
              <a:buFont typeface="Arial" panose="020B0604020202020204" pitchFamily="34" charset="0"/>
              <a:buNone/>
              <a:defRPr/>
            </a:pPr>
            <a:endParaRPr lang="en-US" altLang="en-US" dirty="0"/>
          </a:p>
          <a:p>
            <a:pPr>
              <a:buFont typeface="Arial" panose="020B0604020202020204" pitchFamily="34" charset="0"/>
              <a:buChar char="•"/>
              <a:defRPr/>
            </a:pPr>
            <a:endParaRPr lang="en-US" altLang="en-US" dirty="0"/>
          </a:p>
        </p:txBody>
      </p:sp>
      <p:sp>
        <p:nvSpPr>
          <p:cNvPr id="4" name="Rectangle 3"/>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Edges primer</a:t>
            </a:r>
            <a:endParaRPr lang="en-US" dirty="0"/>
          </a:p>
        </p:txBody>
      </p:sp>
      <p:sp>
        <p:nvSpPr>
          <p:cNvPr id="3" name="Content Placeholder 2"/>
          <p:cNvSpPr>
            <a:spLocks noGrp="1"/>
          </p:cNvSpPr>
          <p:nvPr>
            <p:ph idx="1"/>
          </p:nvPr>
        </p:nvSpPr>
        <p:spPr/>
        <p:txBody>
          <a:bodyPr/>
          <a:lstStyle/>
          <a:p>
            <a:r>
              <a:rPr lang="en-US" dirty="0"/>
              <a:t>Edge detection to identify</a:t>
            </a:r>
            <a:br>
              <a:rPr lang="en-US" dirty="0"/>
            </a:br>
            <a:r>
              <a:rPr lang="en-US" dirty="0"/>
              <a:t>visual change in image</a:t>
            </a:r>
            <a:br>
              <a:rPr lang="en-US" dirty="0"/>
            </a:br>
            <a:endParaRPr lang="en-US" dirty="0"/>
          </a:p>
          <a:p>
            <a:r>
              <a:rPr lang="en-US" dirty="0"/>
              <a:t>Derivative of Gaussian </a:t>
            </a:r>
            <a:br>
              <a:rPr lang="en-US" dirty="0"/>
            </a:br>
            <a:r>
              <a:rPr lang="en-US" dirty="0"/>
              <a:t>and linear combination</a:t>
            </a:r>
            <a:br>
              <a:rPr lang="en-US" dirty="0"/>
            </a:br>
            <a:r>
              <a:rPr lang="en-US" dirty="0"/>
              <a:t>of convolutions</a:t>
            </a:r>
            <a:endParaRPr lang="en-US" dirty="0"/>
          </a:p>
          <a:p>
            <a:endParaRPr lang="en-US" dirty="0"/>
          </a:p>
          <a:p>
            <a:r>
              <a:rPr lang="en-US" dirty="0"/>
              <a:t>What is an edge?</a:t>
            </a:r>
            <a:br>
              <a:rPr lang="en-US" dirty="0"/>
            </a:br>
            <a:r>
              <a:rPr lang="en-US" dirty="0"/>
              <a:t>What is a good edge?</a:t>
            </a:r>
            <a:endParaRPr lang="en-US" dirty="0"/>
          </a:p>
        </p:txBody>
      </p:sp>
      <p:graphicFrame>
        <p:nvGraphicFramePr>
          <p:cNvPr id="4" name="Object 4"/>
          <p:cNvGraphicFramePr>
            <a:graphicFrameLocks noChangeAspect="1"/>
          </p:cNvGraphicFramePr>
          <p:nvPr/>
        </p:nvGraphicFramePr>
        <p:xfrm>
          <a:off x="7010400" y="1417638"/>
          <a:ext cx="1300163" cy="1397412"/>
        </p:xfrm>
        <a:graphic>
          <a:graphicData uri="http://schemas.openxmlformats.org/presentationml/2006/ole">
            <mc:AlternateContent xmlns:mc="http://schemas.openxmlformats.org/markup-compatibility/2006">
              <mc:Choice xmlns:v="urn:schemas-microsoft-com:vml" Requires="v">
                <p:oleObj spid="_x0000_s187422" name="Bitmap Image" r:id="rId1" imgW="2162175" imgH="2324100" progId="PBrush">
                  <p:embed/>
                </p:oleObj>
              </mc:Choice>
              <mc:Fallback>
                <p:oleObj name="Bitmap Image" r:id="rId1" imgW="2162175" imgH="2324100" progId="PBrush">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417638"/>
                        <a:ext cx="1300163" cy="1397412"/>
                      </a:xfrm>
                      <a:prstGeom prst="rect">
                        <a:avLst/>
                      </a:prstGeom>
                      <a:noFill/>
                      <a:ln>
                        <a:noFill/>
                      </a:ln>
                      <a:effectLst/>
                    </p:spPr>
                  </p:pic>
                </p:oleObj>
              </mc:Fallback>
            </mc:AlternateContent>
          </a:graphicData>
        </a:graphic>
      </p:graphicFrame>
      <p:grpSp>
        <p:nvGrpSpPr>
          <p:cNvPr id="5" name="Group 7"/>
          <p:cNvGrpSpPr/>
          <p:nvPr/>
        </p:nvGrpSpPr>
        <p:grpSpPr bwMode="auto">
          <a:xfrm>
            <a:off x="5410200" y="3124200"/>
            <a:ext cx="3581400" cy="1828800"/>
            <a:chOff x="720" y="1317"/>
            <a:chExt cx="4474" cy="2907"/>
          </a:xfrm>
        </p:grpSpPr>
        <p:graphicFrame>
          <p:nvGraphicFramePr>
            <p:cNvPr id="6"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187423" name="Photo Editor Photo" r:id="rId3" imgW="6000750" imgH="4848225" progId="">
                    <p:embed/>
                  </p:oleObj>
                </mc:Choice>
                <mc:Fallback>
                  <p:oleObj name="Photo Editor Photo" r:id="rId3" imgW="6000750" imgH="4848225"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187424" name="Equation" r:id="rId5" imgW="558800" imgH="393700" progId="Equation.3">
                    <p:embed/>
                  </p:oleObj>
                </mc:Choice>
                <mc:Fallback>
                  <p:oleObj name="Equation" r:id="rId5" imgW="558800" imgH="3937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0"/>
            <p:cNvSpPr txBox="1">
              <a:spLocks noChangeArrowheads="1"/>
            </p:cNvSpPr>
            <p:nvPr/>
          </p:nvSpPr>
          <p:spPr bwMode="auto">
            <a:xfrm>
              <a:off x="1079" y="1680"/>
              <a:ext cx="19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a:t>
              </a:r>
              <a:endParaRPr lang="en-US" altLang="en-US" sz="1800" i="1">
                <a:latin typeface="Times New Roman" panose="02020603050405020304" pitchFamily="18" charset="0"/>
              </a:endParaRPr>
            </a:p>
          </p:txBody>
        </p:sp>
        <p:graphicFrame>
          <p:nvGraphicFramePr>
            <p:cNvPr id="9"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187425" name="Equation" r:id="rId7" imgW="330200" imgH="393700" progId="Equation.3">
                    <p:embed/>
                  </p:oleObj>
                </mc:Choice>
                <mc:Fallback>
                  <p:oleObj name="Equation" r:id="rId7" imgW="330200" imgH="3937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0" name="Picture 9"/>
          <p:cNvPicPr>
            <a:picLocks noChangeAspect="1"/>
          </p:cNvPicPr>
          <p:nvPr/>
        </p:nvPicPr>
        <p:blipFill rotWithShape="1">
          <a:blip r:embed="rId9"/>
          <a:srcRect b="67789"/>
          <a:stretch>
            <a:fillRect/>
          </a:stretch>
        </p:blipFill>
        <p:spPr>
          <a:xfrm>
            <a:off x="5410200" y="5324825"/>
            <a:ext cx="3657600" cy="1182102"/>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Canny edge detector</a:t>
            </a:r>
            <a:endParaRPr lang="en-US" altLang="en-US"/>
          </a:p>
        </p:txBody>
      </p:sp>
      <p:sp>
        <p:nvSpPr>
          <p:cNvPr id="19459" name="Rectangle 3"/>
          <p:cNvSpPr>
            <a:spLocks noGrp="1" noChangeArrowheads="1"/>
          </p:cNvSpPr>
          <p:nvPr>
            <p:ph type="body" idx="1"/>
          </p:nvPr>
        </p:nvSpPr>
        <p:spPr>
          <a:xfrm>
            <a:off x="685800" y="1066800"/>
            <a:ext cx="7772400" cy="4149528"/>
          </a:xfrm>
        </p:spPr>
        <p:txBody>
          <a:bodyPr>
            <a:normAutofit fontScale="92500" lnSpcReduction="10000"/>
          </a:bodyPr>
          <a:lstStyle/>
          <a:p>
            <a:pPr>
              <a:buFontTx/>
              <a:buChar char="•"/>
              <a:defRPr/>
            </a:pPr>
            <a:r>
              <a:rPr lang="en-US" dirty="0"/>
              <a:t>Probably the most widely used edge detector in computer vision.</a:t>
            </a:r>
            <a:endParaRPr lang="en-US" dirty="0"/>
          </a:p>
          <a:p>
            <a:pPr>
              <a:buFontTx/>
              <a:buChar char="•"/>
              <a:defRPr/>
            </a:pPr>
            <a:endParaRPr lang="en-US" dirty="0"/>
          </a:p>
          <a:p>
            <a:pPr>
              <a:buFontTx/>
              <a:buChar char="•"/>
              <a:defRPr/>
            </a:pPr>
            <a:r>
              <a:rPr lang="en-US" dirty="0"/>
              <a:t>Theoretical model: step-edges corrupted by additive Gaussian noise.</a:t>
            </a:r>
            <a:endParaRPr lang="en-US" dirty="0"/>
          </a:p>
          <a:p>
            <a:pPr>
              <a:buFontTx/>
              <a:buChar char="•"/>
              <a:defRPr/>
            </a:pPr>
            <a:r>
              <a:rPr lang="en-US" dirty="0"/>
              <a:t>Canny showed that first derivative of Gaussian closely approximates the operator that optimizes the product of </a:t>
            </a:r>
            <a:r>
              <a:rPr lang="en-US" i="1" dirty="0"/>
              <a:t>signal-to-noise ratio</a:t>
            </a:r>
            <a:r>
              <a:rPr lang="en-US" dirty="0"/>
              <a:t> and localization.</a:t>
            </a:r>
            <a:endParaRPr lang="en-US" dirty="0"/>
          </a:p>
        </p:txBody>
      </p:sp>
      <p:sp>
        <p:nvSpPr>
          <p:cNvPr id="45060" name="Rectangle 4"/>
          <p:cNvSpPr>
            <a:spLocks noChangeArrowheads="1"/>
          </p:cNvSpPr>
          <p:nvPr/>
        </p:nvSpPr>
        <p:spPr bwMode="auto">
          <a:xfrm>
            <a:off x="457200" y="5532438"/>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J. Canny, </a:t>
            </a:r>
            <a:r>
              <a:rPr lang="en-US" altLang="en-US" sz="2000" b="1" i="1">
                <a:latin typeface="Arial" panose="020B0604020202020204" pitchFamily="34" charset="0"/>
                <a:hlinkClick r:id="rId1"/>
              </a:rPr>
              <a:t>A Computational Approach To Edge Detection</a:t>
            </a:r>
            <a:r>
              <a:rPr lang="en-US" altLang="en-US" sz="2000">
                <a:latin typeface="Arial" panose="020B0604020202020204" pitchFamily="34" charset="0"/>
              </a:rPr>
              <a:t>, IEEE Trans. Pattern Analysis and Machine Intelligence, 8:679-714, 1986. </a:t>
            </a:r>
            <a:endParaRPr lang="en-US" altLang="en-US" sz="2000">
              <a:latin typeface="Arial" panose="020B0604020202020204" pitchFamily="34" charset="0"/>
            </a:endParaRPr>
          </a:p>
        </p:txBody>
      </p:sp>
      <p:sp>
        <p:nvSpPr>
          <p:cNvPr id="45061" name="Text Box 5"/>
          <p:cNvSpPr txBox="1">
            <a:spLocks noChangeArrowheads="1"/>
          </p:cNvSpPr>
          <p:nvPr/>
        </p:nvSpPr>
        <p:spPr bwMode="auto">
          <a:xfrm>
            <a:off x="8216959" y="6550223"/>
            <a:ext cx="9396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latin typeface="Arial" panose="020B0604020202020204" pitchFamily="34" charset="0"/>
              </a:rPr>
              <a:t>L. Fei-Fei</a:t>
            </a:r>
            <a:endParaRPr lang="en-US" altLang="en-US" sz="1400" dirty="0">
              <a:latin typeface="Arial" panose="020B0604020202020204" pitchFamily="34" charset="0"/>
            </a:endParaRPr>
          </a:p>
        </p:txBody>
      </p:sp>
      <p:sp>
        <p:nvSpPr>
          <p:cNvPr id="45062" name="Text Box 5"/>
          <p:cNvSpPr txBox="1">
            <a:spLocks noChangeArrowheads="1"/>
          </p:cNvSpPr>
          <p:nvPr/>
        </p:nvSpPr>
        <p:spPr bwMode="auto">
          <a:xfrm>
            <a:off x="3505200" y="6324600"/>
            <a:ext cx="1487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22,000 citations!</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Demonstrator Image</a:t>
            </a:r>
            <a:endParaRPr lang="en-US" dirty="0"/>
          </a:p>
        </p:txBody>
      </p:sp>
      <p:pic>
        <p:nvPicPr>
          <p:cNvPr id="9" name="Content Placeholder 8" descr="A person standing in front of a building&#10;&#10;Description generated with very high confidence"/>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52400" y="1754981"/>
            <a:ext cx="4343400" cy="4343400"/>
          </a:xfrm>
        </p:spPr>
      </p:pic>
      <p:pic>
        <p:nvPicPr>
          <p:cNvPr id="11" name="Picture 10"/>
          <p:cNvPicPr>
            <a:picLocks noChangeAspect="1"/>
          </p:cNvPicPr>
          <p:nvPr/>
        </p:nvPicPr>
        <p:blipFill>
          <a:blip r:embed="rId2"/>
          <a:stretch>
            <a:fillRect/>
          </a:stretch>
        </p:blipFill>
        <p:spPr>
          <a:xfrm>
            <a:off x="4648200" y="1754981"/>
            <a:ext cx="4343400" cy="4349433"/>
          </a:xfrm>
          <a:prstGeom prst="rect">
            <a:avLst/>
          </a:prstGeom>
        </p:spPr>
      </p:pic>
      <p:sp>
        <p:nvSpPr>
          <p:cNvPr id="12" name="TextBox 11"/>
          <p:cNvSpPr txBox="1"/>
          <p:nvPr/>
        </p:nvSpPr>
        <p:spPr>
          <a:xfrm>
            <a:off x="5257800" y="1219200"/>
            <a:ext cx="3429000" cy="461665"/>
          </a:xfrm>
          <a:prstGeom prst="rect">
            <a:avLst/>
          </a:prstGeom>
          <a:noFill/>
        </p:spPr>
        <p:txBody>
          <a:bodyPr wrap="square" rtlCol="0">
            <a:spAutoFit/>
          </a:bodyPr>
          <a:lstStyle/>
          <a:p>
            <a:r>
              <a:rPr lang="en-US" sz="2400" dirty="0">
                <a:latin typeface="Consolas" panose="020B0609020204030204" pitchFamily="49" charset="0"/>
              </a:rPr>
              <a:t>rgb2gray(‘img.png’)</a:t>
            </a:r>
            <a:endParaRPr lang="en-US" sz="2400" dirty="0">
              <a:latin typeface="Consolas" panose="020B0609020204030204" pitchFamily="49"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Canny edge detector</a:t>
            </a:r>
            <a:endParaRPr lang="en-US" altLang="en-US"/>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z="2800" dirty="0"/>
              <a:t>Filter image with x, y derivatives of Gaussian </a:t>
            </a:r>
            <a:endParaRPr lang="en-US" altLang="en-US" sz="2800" dirty="0"/>
          </a:p>
        </p:txBody>
      </p:sp>
      <p:sp>
        <p:nvSpPr>
          <p:cNvPr id="68612"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Lowe, L. Fei-Fei</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Derivative of Gaussian filter</a:t>
            </a:r>
            <a:endParaRPr lang="en-US" altLang="en-US"/>
          </a:p>
        </p:txBody>
      </p:sp>
      <p:pic>
        <p:nvPicPr>
          <p:cNvPr id="5017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7068"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977"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06474"/>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743" y="977106"/>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8"/>
          <p:cNvSpPr txBox="1">
            <a:spLocks noChangeArrowheads="1"/>
          </p:cNvSpPr>
          <p:nvPr/>
        </p:nvSpPr>
        <p:spPr bwMode="auto">
          <a:xfrm>
            <a:off x="2117725" y="3544888"/>
            <a:ext cx="159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Arial" panose="020B0604020202020204" pitchFamily="34" charset="0"/>
              </a:rPr>
              <a:t>x</a:t>
            </a:r>
            <a:r>
              <a:rPr lang="en-US" altLang="en-US" sz="1800">
                <a:latin typeface="Arial" panose="020B0604020202020204" pitchFamily="34" charset="0"/>
              </a:rPr>
              <a:t>-direction</a:t>
            </a:r>
            <a:endParaRPr lang="en-US" altLang="en-US" sz="1800">
              <a:latin typeface="Arial" panose="020B0604020202020204" pitchFamily="34" charset="0"/>
            </a:endParaRPr>
          </a:p>
        </p:txBody>
      </p:sp>
      <p:sp>
        <p:nvSpPr>
          <p:cNvPr id="50184" name="Text Box 9"/>
          <p:cNvSpPr txBox="1">
            <a:spLocks noChangeArrowheads="1"/>
          </p:cNvSpPr>
          <p:nvPr/>
        </p:nvSpPr>
        <p:spPr bwMode="auto">
          <a:xfrm>
            <a:off x="5603715" y="3574416"/>
            <a:ext cx="159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latin typeface="Arial" panose="020B0604020202020204" pitchFamily="34" charset="0"/>
              </a:rPr>
              <a:t>y</a:t>
            </a:r>
            <a:r>
              <a:rPr lang="en-US" altLang="en-US" sz="1800" dirty="0">
                <a:latin typeface="Arial" panose="020B0604020202020204" pitchFamily="34" charset="0"/>
              </a:rPr>
              <a:t>-direction</a:t>
            </a:r>
            <a:endParaRPr lang="en-US" altLang="en-US" sz="1800" dirty="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85800" y="152400"/>
            <a:ext cx="8229600" cy="609600"/>
          </a:xfrm>
        </p:spPr>
        <p:txBody>
          <a:bodyPr>
            <a:normAutofit fontScale="90000"/>
          </a:bodyPr>
          <a:lstStyle/>
          <a:p>
            <a:r>
              <a:rPr lang="en-US" altLang="en-US" dirty="0"/>
              <a:t>Compute Gradients</a:t>
            </a:r>
            <a:endParaRPr lang="en-US" altLang="en-US" dirty="0"/>
          </a:p>
        </p:txBody>
      </p:sp>
      <p:sp>
        <p:nvSpPr>
          <p:cNvPr id="52230" name="TextBox 6"/>
          <p:cNvSpPr txBox="1">
            <a:spLocks noChangeArrowheads="1"/>
          </p:cNvSpPr>
          <p:nvPr/>
        </p:nvSpPr>
        <p:spPr bwMode="auto">
          <a:xfrm>
            <a:off x="831612" y="135652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latin typeface="Arial" panose="020B0604020202020204" pitchFamily="34" charset="0"/>
              </a:rPr>
              <a:t>X Derivative of Gaussian</a:t>
            </a:r>
            <a:endParaRPr lang="en-US" altLang="en-US" sz="1800" dirty="0">
              <a:latin typeface="Arial" panose="020B0604020202020204" pitchFamily="34" charset="0"/>
            </a:endParaRPr>
          </a:p>
        </p:txBody>
      </p:sp>
      <p:sp>
        <p:nvSpPr>
          <p:cNvPr id="52231" name="TextBox 7"/>
          <p:cNvSpPr txBox="1">
            <a:spLocks noChangeArrowheads="1"/>
          </p:cNvSpPr>
          <p:nvPr/>
        </p:nvSpPr>
        <p:spPr bwMode="auto">
          <a:xfrm>
            <a:off x="5254228" y="135652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latin typeface="Arial" panose="020B0604020202020204" pitchFamily="34" charset="0"/>
              </a:rPr>
              <a:t>Y Derivative of Gaussian</a:t>
            </a:r>
            <a:endParaRPr lang="en-US" altLang="en-US" sz="1800" dirty="0">
              <a:latin typeface="Arial" panose="020B0604020202020204" pitchFamily="34" charset="0"/>
            </a:endParaRPr>
          </a:p>
        </p:txBody>
      </p:sp>
      <p:sp>
        <p:nvSpPr>
          <p:cNvPr id="6" name="TextBox 5"/>
          <p:cNvSpPr txBox="1"/>
          <p:nvPr/>
        </p:nvSpPr>
        <p:spPr>
          <a:xfrm>
            <a:off x="2996168" y="6255402"/>
            <a:ext cx="3124200" cy="400110"/>
          </a:xfrm>
          <a:prstGeom prst="rect">
            <a:avLst/>
          </a:prstGeom>
          <a:noFill/>
        </p:spPr>
        <p:txBody>
          <a:bodyPr wrap="square" rtlCol="0">
            <a:spAutoFit/>
          </a:bodyPr>
          <a:lstStyle/>
          <a:p>
            <a:r>
              <a:rPr lang="en-US" sz="2000" dirty="0"/>
              <a:t>(x2 + 0.5 for visualization)</a:t>
            </a:r>
            <a:endParaRPr lang="en-US" sz="2000" dirty="0"/>
          </a:p>
        </p:txBody>
      </p:sp>
      <p:pic>
        <p:nvPicPr>
          <p:cNvPr id="14" name="Content Placeholder 8" descr="A person standing in front of a building&#10;&#10;Description generated with very high confidence"/>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924800" y="0"/>
            <a:ext cx="1219200" cy="1219200"/>
          </a:xfrm>
        </p:spPr>
      </p:pic>
      <p:pic>
        <p:nvPicPr>
          <p:cNvPr id="10" name="Picture 9" descr="A picture containing outdoor&#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987" y="1694332"/>
            <a:ext cx="4540901" cy="4540901"/>
          </a:xfrm>
          <a:prstGeom prst="rect">
            <a:avLst/>
          </a:prstGeom>
        </p:spPr>
      </p:pic>
      <p:pic>
        <p:nvPicPr>
          <p:cNvPr id="12" name="Picture 11" descr="A picture containing furnitur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1" y="1695306"/>
            <a:ext cx="4543427" cy="4543427"/>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dirty="0"/>
              <a:t>More Useful Filters</a:t>
            </a:r>
            <a:endParaRPr lang="en-US" altLang="en-US" dirty="0"/>
          </a:p>
        </p:txBody>
      </p:sp>
      <p:sp>
        <p:nvSpPr>
          <p:cNvPr id="100355" name="Content Placeholder 2"/>
          <p:cNvSpPr>
            <a:spLocks noGrp="1"/>
          </p:cNvSpPr>
          <p:nvPr>
            <p:ph idx="1"/>
          </p:nvPr>
        </p:nvSpPr>
        <p:spPr>
          <a:xfrm>
            <a:off x="5507643" y="1828800"/>
            <a:ext cx="3429000" cy="457199"/>
          </a:xfrm>
        </p:spPr>
        <p:txBody>
          <a:bodyPr>
            <a:normAutofit lnSpcReduction="10000"/>
          </a:bodyPr>
          <a:lstStyle/>
          <a:p>
            <a:pPr marL="0" indent="0">
              <a:buNone/>
            </a:pPr>
            <a:r>
              <a:rPr lang="en-US" altLang="en-US" sz="2400" dirty="0"/>
              <a:t>1</a:t>
            </a:r>
            <a:r>
              <a:rPr lang="en-US" altLang="en-US" sz="2400" baseline="30000" dirty="0"/>
              <a:t>st</a:t>
            </a:r>
            <a:r>
              <a:rPr lang="en-US" altLang="en-US" sz="2400" dirty="0"/>
              <a:t> Derivative of Gaussian</a:t>
            </a:r>
            <a:endParaRPr lang="en-US" altLang="en-US" sz="2400" dirty="0"/>
          </a:p>
        </p:txBody>
      </p:sp>
      <p:pic>
        <p:nvPicPr>
          <p:cNvPr id="10035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904" t="14507" r="33158" b="43253"/>
          <a:stretch>
            <a:fillRect/>
          </a:stretch>
        </p:blipFill>
        <p:spPr bwMode="auto">
          <a:xfrm>
            <a:off x="5320607" y="2438400"/>
            <a:ext cx="380307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000" t="4889" r="6667" b="4445"/>
          <a:stretch>
            <a:fillRect/>
          </a:stretch>
        </p:blipFill>
        <p:spPr>
          <a:xfrm>
            <a:off x="0" y="1295400"/>
            <a:ext cx="5105400" cy="5181600"/>
          </a:xfrm>
          <a:prstGeom prst="rect">
            <a:avLst/>
          </a:prstGeom>
        </p:spPr>
      </p:pic>
      <p:sp>
        <p:nvSpPr>
          <p:cNvPr id="3" name="TextBox 2"/>
          <p:cNvSpPr txBox="1"/>
          <p:nvPr/>
        </p:nvSpPr>
        <p:spPr>
          <a:xfrm>
            <a:off x="3169920" y="4831080"/>
            <a:ext cx="2667000" cy="307777"/>
          </a:xfrm>
          <a:prstGeom prst="rect">
            <a:avLst/>
          </a:prstGeom>
          <a:noFill/>
        </p:spPr>
        <p:txBody>
          <a:bodyPr wrap="square" rtlCol="0">
            <a:spAutoFit/>
          </a:bodyPr>
          <a:lstStyle/>
          <a:p>
            <a:r>
              <a:rPr lang="en-US" sz="1400" dirty="0"/>
              <a:t>(Laplacian of Gaussian)</a:t>
            </a:r>
            <a:endParaRPr lang="en-US" sz="1400" dirty="0"/>
          </a:p>
        </p:txBody>
      </p:sp>
      <p:sp>
        <p:nvSpPr>
          <p:cNvPr id="4" name="Rectangle 3"/>
          <p:cNvSpPr/>
          <p:nvPr/>
        </p:nvSpPr>
        <p:spPr>
          <a:xfrm>
            <a:off x="8116877" y="6546334"/>
            <a:ext cx="1065292" cy="276999"/>
          </a:xfrm>
          <a:prstGeom prst="rect">
            <a:avLst/>
          </a:prstGeom>
        </p:spPr>
        <p:txBody>
          <a:bodyPr wrap="none">
            <a:spAutoFit/>
          </a:bodyPr>
          <a:lstStyle/>
          <a:p>
            <a:r>
              <a:rPr lang="en-US" sz="1200" dirty="0"/>
              <a:t>Earl F. Glynn</a:t>
            </a:r>
            <a:endParaRPr lang="en-US" sz="1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Canny edge detector</a:t>
            </a:r>
            <a:endParaRPr lang="en-US" altLang="en-US"/>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z="2800" dirty="0"/>
              <a:t>Filter image with x, y derivatives of Gaussian </a:t>
            </a:r>
            <a:endParaRPr lang="en-US" altLang="en-US" sz="2800" dirty="0"/>
          </a:p>
          <a:p>
            <a:pPr marL="533400" indent="-533400">
              <a:buFontTx/>
              <a:buAutoNum type="arabicPeriod"/>
            </a:pPr>
            <a:r>
              <a:rPr lang="en-US" altLang="en-US" sz="2800" dirty="0"/>
              <a:t>Find magnitude and orientation of gradient</a:t>
            </a:r>
            <a:endParaRPr lang="en-US" altLang="en-US" sz="2800" dirty="0"/>
          </a:p>
        </p:txBody>
      </p:sp>
      <p:sp>
        <p:nvSpPr>
          <p:cNvPr id="68612"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Lowe, L. Fei-Fei</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97706" y="152400"/>
            <a:ext cx="8229600" cy="609600"/>
          </a:xfrm>
        </p:spPr>
        <p:txBody>
          <a:bodyPr>
            <a:normAutofit fontScale="90000"/>
          </a:bodyPr>
          <a:lstStyle/>
          <a:p>
            <a:r>
              <a:rPr lang="en-US" altLang="en-US" dirty="0"/>
              <a:t>Compute Gradient Magnitude</a:t>
            </a:r>
            <a:endParaRPr lang="en-US" altLang="en-US" dirty="0"/>
          </a:p>
        </p:txBody>
      </p:sp>
      <p:sp>
        <p:nvSpPr>
          <p:cNvPr id="52230" name="TextBox 6"/>
          <p:cNvSpPr txBox="1">
            <a:spLocks noChangeArrowheads="1"/>
          </p:cNvSpPr>
          <p:nvPr/>
        </p:nvSpPr>
        <p:spPr bwMode="auto">
          <a:xfrm>
            <a:off x="-152400" y="1709499"/>
            <a:ext cx="8896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latin typeface="Arial" panose="020B0604020202020204" pitchFamily="34" charset="0"/>
              </a:rPr>
              <a:t>sqrt( </a:t>
            </a:r>
            <a:r>
              <a:rPr lang="en-US" altLang="en-US" sz="1800" dirty="0" err="1">
                <a:latin typeface="Arial" panose="020B0604020202020204" pitchFamily="34" charset="0"/>
              </a:rPr>
              <a:t>XDerivOfGaussian</a:t>
            </a:r>
            <a:r>
              <a:rPr lang="en-US" altLang="en-US" sz="1800" dirty="0">
                <a:latin typeface="Arial" panose="020B0604020202020204" pitchFamily="34" charset="0"/>
              </a:rPr>
              <a:t> .^2  +  </a:t>
            </a:r>
            <a:r>
              <a:rPr lang="en-US" altLang="en-US" sz="1800" dirty="0" err="1">
                <a:latin typeface="Arial" panose="020B0604020202020204" pitchFamily="34" charset="0"/>
              </a:rPr>
              <a:t>YDerivOfGaussian</a:t>
            </a:r>
            <a:r>
              <a:rPr lang="en-US" altLang="en-US" sz="1800" dirty="0">
                <a:latin typeface="Arial" panose="020B0604020202020204" pitchFamily="34" charset="0"/>
              </a:rPr>
              <a:t> .^2 )          = gradient magnitude</a:t>
            </a:r>
            <a:endParaRPr lang="en-US" altLang="en-US" sz="1800" dirty="0">
              <a:latin typeface="Arial" panose="020B0604020202020204" pitchFamily="34" charset="0"/>
            </a:endParaRPr>
          </a:p>
        </p:txBody>
      </p:sp>
      <p:pic>
        <p:nvPicPr>
          <p:cNvPr id="5" name="Picture 4"/>
          <p:cNvPicPr>
            <a:picLocks noChangeAspect="1"/>
          </p:cNvPicPr>
          <p:nvPr/>
        </p:nvPicPr>
        <p:blipFill>
          <a:blip r:embed="rId1"/>
          <a:stretch>
            <a:fillRect/>
          </a:stretch>
        </p:blipFill>
        <p:spPr>
          <a:xfrm>
            <a:off x="5762625" y="2228850"/>
            <a:ext cx="3327245" cy="3322637"/>
          </a:xfrm>
          <a:prstGeom prst="rect">
            <a:avLst/>
          </a:prstGeom>
        </p:spPr>
      </p:pic>
      <p:sp>
        <p:nvSpPr>
          <p:cNvPr id="13" name="TextBox 12"/>
          <p:cNvSpPr txBox="1"/>
          <p:nvPr/>
        </p:nvSpPr>
        <p:spPr>
          <a:xfrm>
            <a:off x="6296025" y="5682456"/>
            <a:ext cx="3124200" cy="400110"/>
          </a:xfrm>
          <a:prstGeom prst="rect">
            <a:avLst/>
          </a:prstGeom>
          <a:noFill/>
        </p:spPr>
        <p:txBody>
          <a:bodyPr wrap="square" rtlCol="0">
            <a:spAutoFit/>
          </a:bodyPr>
          <a:lstStyle/>
          <a:p>
            <a:r>
              <a:rPr lang="en-US" sz="2000" dirty="0"/>
              <a:t>(x4 for visualization)</a:t>
            </a:r>
            <a:endParaRPr lang="en-US" sz="2000" dirty="0"/>
          </a:p>
        </p:txBody>
      </p:sp>
      <p:pic>
        <p:nvPicPr>
          <p:cNvPr id="14" name="Content Placeholder 8" descr="A person standing in front of a building&#10;&#10;Description generated with very high confidence"/>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24800" y="0"/>
            <a:ext cx="1219200" cy="1219200"/>
          </a:xfrm>
        </p:spPr>
      </p:pic>
      <p:pic>
        <p:nvPicPr>
          <p:cNvPr id="15" name="Picture 14" descr="A picture containing outdoor&#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621" y="2743200"/>
            <a:ext cx="2809733" cy="2809733"/>
          </a:xfrm>
          <a:prstGeom prst="rect">
            <a:avLst/>
          </a:prstGeom>
        </p:spPr>
      </p:pic>
      <p:pic>
        <p:nvPicPr>
          <p:cNvPr id="16" name="Picture 15" descr="A picture containing furniture&#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 y="2743200"/>
            <a:ext cx="2809733" cy="2809733"/>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a:bodyPr>
          <a:lstStyle/>
          <a:p>
            <a:r>
              <a:rPr lang="en-US" altLang="en-US" dirty="0"/>
              <a:t>Compute Gradient Orientation</a:t>
            </a:r>
            <a:endParaRPr lang="en-US" altLang="en-US" dirty="0"/>
          </a:p>
        </p:txBody>
      </p:sp>
      <p:sp>
        <p:nvSpPr>
          <p:cNvPr id="53251" name="Content Placeholder 2"/>
          <p:cNvSpPr>
            <a:spLocks noGrp="1"/>
          </p:cNvSpPr>
          <p:nvPr>
            <p:ph idx="1"/>
          </p:nvPr>
        </p:nvSpPr>
        <p:spPr/>
        <p:txBody>
          <a:bodyPr/>
          <a:lstStyle/>
          <a:p>
            <a:r>
              <a:rPr lang="en-US" altLang="en-US" sz="2400" dirty="0"/>
              <a:t>Threshold magnitude at minimum level</a:t>
            </a:r>
            <a:endParaRPr lang="en-US" altLang="en-US" sz="2400" dirty="0"/>
          </a:p>
          <a:p>
            <a:r>
              <a:rPr lang="en-US" altLang="en-US" sz="2400" dirty="0"/>
              <a:t>Get orientation via</a:t>
            </a:r>
            <a:endParaRPr lang="en-US" altLang="en-US" sz="2400" dirty="0"/>
          </a:p>
        </p:txBody>
      </p:sp>
      <p:sp>
        <p:nvSpPr>
          <p:cNvPr id="53253" name="TextBox 8"/>
          <p:cNvSpPr txBox="1">
            <a:spLocks noChangeArrowheads="1"/>
          </p:cNvSpPr>
          <p:nvPr/>
        </p:nvSpPr>
        <p:spPr bwMode="auto">
          <a:xfrm>
            <a:off x="3479800" y="1366520"/>
            <a:ext cx="299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Arial" panose="020B0604020202020204" pitchFamily="34" charset="0"/>
              </a:rPr>
              <a:t>theta = atan2(</a:t>
            </a:r>
            <a:r>
              <a:rPr lang="en-US" altLang="en-US" sz="2400" dirty="0" err="1">
                <a:latin typeface="Arial" panose="020B0604020202020204" pitchFamily="34" charset="0"/>
              </a:rPr>
              <a:t>gy</a:t>
            </a:r>
            <a:r>
              <a:rPr lang="en-US" altLang="en-US" sz="2400" dirty="0">
                <a:latin typeface="Arial" panose="020B0604020202020204" pitchFamily="34" charset="0"/>
              </a:rPr>
              <a:t>, </a:t>
            </a:r>
            <a:r>
              <a:rPr lang="en-US" altLang="en-US" sz="2400" dirty="0" err="1">
                <a:latin typeface="Arial" panose="020B0604020202020204" pitchFamily="34" charset="0"/>
              </a:rPr>
              <a:t>gx</a:t>
            </a:r>
            <a:r>
              <a:rPr lang="en-US" altLang="en-US" sz="2400" dirty="0">
                <a:latin typeface="Arial" panose="020B0604020202020204" pitchFamily="34" charset="0"/>
              </a:rPr>
              <a:t>)</a:t>
            </a:r>
            <a:endParaRPr lang="en-US" altLang="en-US" sz="2400" dirty="0">
              <a:latin typeface="Arial" panose="020B0604020202020204" pitchFamily="34" charset="0"/>
            </a:endParaRPr>
          </a:p>
        </p:txBody>
      </p:sp>
      <p:sp>
        <p:nvSpPr>
          <p:cNvPr id="3" name="TextBox 2"/>
          <p:cNvSpPr txBox="1"/>
          <p:nvPr/>
        </p:nvSpPr>
        <p:spPr>
          <a:xfrm>
            <a:off x="9815724" y="1828483"/>
            <a:ext cx="2895600" cy="523220"/>
          </a:xfrm>
          <a:prstGeom prst="rect">
            <a:avLst/>
          </a:prstGeom>
          <a:noFill/>
        </p:spPr>
        <p:txBody>
          <a:bodyPr wrap="square" rtlCol="0">
            <a:spAutoFit/>
          </a:bodyPr>
          <a:lstStyle/>
          <a:p>
            <a:r>
              <a:rPr lang="en-US" dirty="0" err="1">
                <a:solidFill>
                  <a:schemeClr val="bg1">
                    <a:lumMod val="50000"/>
                  </a:schemeClr>
                </a:solidFill>
              </a:rPr>
              <a:t>Unthresholded</a:t>
            </a:r>
            <a:r>
              <a:rPr lang="en-US" dirty="0">
                <a:solidFill>
                  <a:schemeClr val="bg1">
                    <a:lumMod val="50000"/>
                  </a:schemeClr>
                </a:solidFill>
              </a:rPr>
              <a:t>:</a:t>
            </a:r>
            <a:endParaRPr lang="en-US" dirty="0">
              <a:solidFill>
                <a:schemeClr val="bg1">
                  <a:lumMod val="50000"/>
                </a:schemeClr>
              </a:solidFill>
            </a:endParaRPr>
          </a:p>
        </p:txBody>
      </p:sp>
      <p:pic>
        <p:nvPicPr>
          <p:cNvPr id="5" name="Picture 4"/>
          <p:cNvPicPr>
            <a:picLocks noChangeAspect="1"/>
          </p:cNvPicPr>
          <p:nvPr/>
        </p:nvPicPr>
        <p:blipFill>
          <a:blip r:embed="rId1"/>
          <a:stretch>
            <a:fillRect/>
          </a:stretch>
        </p:blipFill>
        <p:spPr>
          <a:xfrm>
            <a:off x="7216570" y="1096420"/>
            <a:ext cx="497298" cy="5647280"/>
          </a:xfrm>
          <a:prstGeom prst="rect">
            <a:avLst/>
          </a:prstGeom>
        </p:spPr>
      </p:pic>
      <p:pic>
        <p:nvPicPr>
          <p:cNvPr id="10" name="Content Placeholder 8" descr="A person standing in front of a building&#10;&#10;Description generated with very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924800" y="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2438400"/>
            <a:ext cx="3467100" cy="3467100"/>
          </a:xfrm>
          <a:prstGeom prst="rect">
            <a:avLst/>
          </a:prstGeom>
        </p:spPr>
      </p:pic>
      <p:pic>
        <p:nvPicPr>
          <p:cNvPr id="9" name="Picture 8" descr="A picture containing object&#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318" y="1882264"/>
            <a:ext cx="4762500" cy="4762500"/>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Canny edge detector</a:t>
            </a:r>
            <a:endParaRPr lang="en-US" altLang="en-US"/>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z="2800" dirty="0"/>
              <a:t>Filter image with x, y derivatives of Gaussian </a:t>
            </a:r>
            <a:endParaRPr lang="en-US" altLang="en-US" sz="2800" dirty="0"/>
          </a:p>
          <a:p>
            <a:pPr marL="533400" indent="-533400">
              <a:buFontTx/>
              <a:buAutoNum type="arabicPeriod"/>
            </a:pPr>
            <a:r>
              <a:rPr lang="en-US" altLang="en-US" sz="2800" dirty="0"/>
              <a:t>Find magnitude and orientation of gradient</a:t>
            </a:r>
            <a:endParaRPr lang="en-US" altLang="en-US" sz="2800" dirty="0"/>
          </a:p>
          <a:p>
            <a:pPr marL="533400" indent="-533400">
              <a:buFontTx/>
              <a:buAutoNum type="arabicPeriod"/>
            </a:pPr>
            <a:r>
              <a:rPr lang="en-US" altLang="en-US" sz="2800" dirty="0"/>
              <a:t>Non-maximum suppression:</a:t>
            </a:r>
            <a:endParaRPr lang="en-US" altLang="en-US" sz="2800" dirty="0"/>
          </a:p>
          <a:p>
            <a:pPr marL="838200" lvl="1" indent="-381000"/>
            <a:r>
              <a:rPr lang="en-US" altLang="en-US" sz="2400" dirty="0"/>
              <a:t>Thin multi-pixel wide “ridges” to single pixel width</a:t>
            </a:r>
            <a:endParaRPr lang="en-US" altLang="en-US" sz="2400" dirty="0"/>
          </a:p>
        </p:txBody>
      </p:sp>
      <p:sp>
        <p:nvSpPr>
          <p:cNvPr id="68612"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Lowe, L. Fei-Fei</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1468755"/>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8100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8100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7"/>
          <p:cNvSpPr>
            <a:spLocks noGrp="1" noChangeArrowheads="1"/>
          </p:cNvSpPr>
          <p:nvPr>
            <p:ph type="title"/>
          </p:nvPr>
        </p:nvSpPr>
        <p:spPr>
          <a:xfrm>
            <a:off x="266700" y="12700"/>
            <a:ext cx="9067800" cy="914400"/>
          </a:xfrm>
        </p:spPr>
        <p:txBody>
          <a:bodyPr>
            <a:normAutofit fontScale="90000"/>
          </a:bodyPr>
          <a:lstStyle/>
          <a:p>
            <a:pPr>
              <a:defRPr/>
            </a:pPr>
            <a:r>
              <a:rPr lang="en-US" dirty="0"/>
              <a:t>Non-maximum suppression for each orientation</a:t>
            </a:r>
            <a:endParaRPr lang="en-US" dirty="0"/>
          </a:p>
        </p:txBody>
      </p:sp>
      <p:sp>
        <p:nvSpPr>
          <p:cNvPr id="54278" name="Rectangle 9"/>
          <p:cNvSpPr>
            <a:spLocks noChangeArrowheads="1"/>
          </p:cNvSpPr>
          <p:nvPr/>
        </p:nvSpPr>
        <p:spPr bwMode="auto">
          <a:xfrm>
            <a:off x="4114800" y="1468755"/>
            <a:ext cx="33528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At pixel q: </a:t>
            </a:r>
            <a:endParaRPr lang="en-US" altLang="en-US" sz="18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We have a maximum if the value is larger than those at both p and at r. </a:t>
            </a:r>
            <a:endParaRPr lang="en-US" altLang="en-US" sz="1800" dirty="0">
              <a:latin typeface="Arial" panose="020B0604020202020204" pitchFamily="34" charset="0"/>
            </a:endParaRPr>
          </a:p>
          <a:p>
            <a:pPr eaLnBrk="1" hangingPunct="1">
              <a:spcBef>
                <a:spcPct val="0"/>
              </a:spcBef>
              <a:buFontTx/>
              <a:buNone/>
            </a:pPr>
            <a:endParaRPr lang="en-US" altLang="en-US" sz="18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Interpolate along gradient direction to get these values.</a:t>
            </a:r>
            <a:endParaRPr lang="en-US" altLang="en-US" sz="1800" dirty="0">
              <a:latin typeface="Arial" panose="020B0604020202020204" pitchFamily="34" charset="0"/>
            </a:endParaRPr>
          </a:p>
        </p:txBody>
      </p:sp>
      <p:sp>
        <p:nvSpPr>
          <p:cNvPr id="54279" name="Text Box 10"/>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p:cNvSpPr>
          <p:nvPr>
            <p:ph type="title"/>
          </p:nvPr>
        </p:nvSpPr>
        <p:spPr/>
        <p:txBody>
          <a:bodyPr>
            <a:normAutofit/>
          </a:bodyPr>
          <a:lstStyle/>
          <a:p>
            <a:r>
              <a:rPr lang="en-US" altLang="en-US" sz="3600" dirty="0"/>
              <a:t>Before Non-max Suppression</a:t>
            </a:r>
            <a:endParaRPr lang="en-US" altLang="en-US" sz="3600" dirty="0"/>
          </a:p>
        </p:txBody>
      </p:sp>
      <p:sp>
        <p:nvSpPr>
          <p:cNvPr id="2" name="TextBox 1"/>
          <p:cNvSpPr txBox="1"/>
          <p:nvPr/>
        </p:nvSpPr>
        <p:spPr>
          <a:xfrm>
            <a:off x="1257300" y="6172200"/>
            <a:ext cx="6667500" cy="523220"/>
          </a:xfrm>
          <a:prstGeom prst="rect">
            <a:avLst/>
          </a:prstGeom>
          <a:noFill/>
        </p:spPr>
        <p:txBody>
          <a:bodyPr wrap="square" rtlCol="0">
            <a:spAutoFit/>
          </a:bodyPr>
          <a:lstStyle/>
          <a:p>
            <a:r>
              <a:rPr lang="en-US" dirty="0"/>
              <a:t>Gradient magnitude (x4 for visualization)</a:t>
            </a:r>
            <a:endParaRPr lang="en-US" dirty="0"/>
          </a:p>
        </p:txBody>
      </p:sp>
      <p:pic>
        <p:nvPicPr>
          <p:cNvPr id="6" name="Content Placeholder 8" descr="A person standing in front of a building&#10;&#10;Description generated with very high confidence"/>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924800" y="0"/>
            <a:ext cx="1219200" cy="1219200"/>
          </a:xfrm>
        </p:spPr>
      </p:pic>
      <p:pic>
        <p:nvPicPr>
          <p:cNvPr id="9" name="Picture 8" descr="A black and white photo of a building&#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4762500" cy="4762500"/>
          </a:xfrm>
          <a:prstGeom prst="rect">
            <a:avLst/>
          </a:prstGeom>
        </p:spPr>
      </p:pic>
      <p:pic>
        <p:nvPicPr>
          <p:cNvPr id="14" name="Picture 13" descr="A black and white photo of a building&#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l="38400" t="67200" r="31200"/>
          <a:stretch>
            <a:fillRect/>
          </a:stretch>
        </p:blipFill>
        <p:spPr>
          <a:xfrm>
            <a:off x="5638800" y="2693068"/>
            <a:ext cx="3048000" cy="3288632"/>
          </a:xfrm>
          <a:prstGeom prst="rect">
            <a:avLst/>
          </a:prstGeom>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z="3600"/>
              <a:t>After non-max suppression</a:t>
            </a:r>
            <a:endParaRPr lang="en-US" altLang="en-US" sz="3600"/>
          </a:p>
        </p:txBody>
      </p:sp>
      <p:pic>
        <p:nvPicPr>
          <p:cNvPr id="6" name="Content Placeholder 8" descr="A person standing in front of a building&#10;&#10;Description generated with very high confidence"/>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924800" y="0"/>
            <a:ext cx="1219200" cy="1219200"/>
          </a:xfr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4762500" cy="4762500"/>
          </a:xfrm>
          <a:prstGeom prst="rect">
            <a:avLst/>
          </a:prstGeom>
        </p:spPr>
      </p:pic>
      <p:sp>
        <p:nvSpPr>
          <p:cNvPr id="16" name="TextBox 15"/>
          <p:cNvSpPr txBox="1"/>
          <p:nvPr/>
        </p:nvSpPr>
        <p:spPr>
          <a:xfrm>
            <a:off x="1257300" y="6172200"/>
            <a:ext cx="6667500" cy="523220"/>
          </a:xfrm>
          <a:prstGeom prst="rect">
            <a:avLst/>
          </a:prstGeom>
          <a:noFill/>
        </p:spPr>
        <p:txBody>
          <a:bodyPr wrap="square" rtlCol="0">
            <a:spAutoFit/>
          </a:bodyPr>
          <a:lstStyle/>
          <a:p>
            <a:r>
              <a:rPr lang="en-US" dirty="0"/>
              <a:t>Gradient magnitude (x4 for visualization)</a:t>
            </a:r>
            <a:endParaRPr lang="en-US" dirty="0"/>
          </a:p>
        </p:txBody>
      </p:sp>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38400" t="65600" r="29600"/>
          <a:stretch>
            <a:fillRect/>
          </a:stretch>
        </p:blipFill>
        <p:spPr>
          <a:xfrm>
            <a:off x="5679558" y="2605088"/>
            <a:ext cx="3083442" cy="3314700"/>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Canny edge detector</a:t>
            </a:r>
            <a:endParaRPr lang="en-US" altLang="en-US"/>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z="2800" dirty="0"/>
              <a:t>Filter image with x, y derivatives of Gaussian </a:t>
            </a:r>
            <a:endParaRPr lang="en-US" altLang="en-US" sz="2800" dirty="0"/>
          </a:p>
          <a:p>
            <a:pPr marL="533400" indent="-533400">
              <a:buFontTx/>
              <a:buAutoNum type="arabicPeriod"/>
            </a:pPr>
            <a:r>
              <a:rPr lang="en-US" altLang="en-US" sz="2800" dirty="0"/>
              <a:t>Find magnitude and orientation of gradient</a:t>
            </a:r>
            <a:endParaRPr lang="en-US" altLang="en-US" sz="2800" dirty="0"/>
          </a:p>
          <a:p>
            <a:pPr marL="533400" indent="-533400">
              <a:buFontTx/>
              <a:buAutoNum type="arabicPeriod"/>
            </a:pPr>
            <a:r>
              <a:rPr lang="en-US" altLang="en-US" sz="2800" dirty="0"/>
              <a:t>Non-maximum suppression:</a:t>
            </a:r>
            <a:endParaRPr lang="en-US" altLang="en-US" sz="2800" dirty="0"/>
          </a:p>
          <a:p>
            <a:pPr marL="838200" lvl="1" indent="-381000"/>
            <a:r>
              <a:rPr lang="en-US" altLang="en-US" sz="2400" dirty="0"/>
              <a:t>Thin multi-pixel wide “ridges” to single pixel width</a:t>
            </a:r>
            <a:endParaRPr lang="en-US" altLang="en-US" sz="2400" dirty="0"/>
          </a:p>
          <a:p>
            <a:pPr marL="533400" indent="-533400">
              <a:buFontTx/>
              <a:buAutoNum type="arabicPeriod"/>
            </a:pPr>
            <a:r>
              <a:rPr lang="en-US" altLang="en-US" dirty="0"/>
              <a:t>‘Hysteresis’ Thresholding</a:t>
            </a:r>
            <a:endParaRPr lang="en-US" altLang="en-US" sz="2400" b="1" dirty="0"/>
          </a:p>
          <a:p>
            <a:pPr marL="1257300" lvl="2" indent="-342900"/>
            <a:endParaRPr lang="en-US" altLang="en-US" sz="2000" dirty="0"/>
          </a:p>
          <a:p>
            <a:pPr marL="533400" indent="-533400"/>
            <a:endParaRPr lang="en-US" altLang="en-US" sz="2800" dirty="0"/>
          </a:p>
        </p:txBody>
      </p:sp>
      <p:sp>
        <p:nvSpPr>
          <p:cNvPr id="68612"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Lowe, L. Fei-Fei</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296988"/>
            <a:ext cx="481806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6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0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6"/>
          <p:cNvSpPr txBox="1">
            <a:spLocks noChangeArrowheads="1"/>
          </p:cNvSpPr>
          <p:nvPr/>
        </p:nvSpPr>
        <p:spPr bwMode="auto">
          <a:xfrm>
            <a:off x="5791200" y="1295400"/>
            <a:ext cx="32766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Assume the marked point is an edge point.  Then we construct the tangent to the edge curve (which is normal to the gradient at that point) and use this to predict the next points (here either r or s). </a:t>
            </a:r>
            <a:endParaRPr lang="en-US" altLang="en-US" sz="1800">
              <a:latin typeface="Arial" panose="020B0604020202020204" pitchFamily="34" charset="0"/>
            </a:endParaRPr>
          </a:p>
        </p:txBody>
      </p:sp>
      <p:sp>
        <p:nvSpPr>
          <p:cNvPr id="56326" name="Rectangle 7"/>
          <p:cNvSpPr>
            <a:spLocks noGrp="1" noChangeArrowheads="1"/>
          </p:cNvSpPr>
          <p:nvPr>
            <p:ph type="title"/>
          </p:nvPr>
        </p:nvSpPr>
        <p:spPr/>
        <p:txBody>
          <a:bodyPr/>
          <a:lstStyle/>
          <a:p>
            <a:r>
              <a:rPr lang="en-US" altLang="en-US"/>
              <a:t>Edge linking</a:t>
            </a:r>
            <a:endParaRPr lang="en-US" altLang="en-US"/>
          </a:p>
        </p:txBody>
      </p:sp>
      <p:sp>
        <p:nvSpPr>
          <p:cNvPr id="56327" name="Text Box 9"/>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92138" y="0"/>
            <a:ext cx="7772400" cy="1143000"/>
          </a:xfrm>
        </p:spPr>
        <p:txBody>
          <a:bodyPr/>
          <a:lstStyle/>
          <a:p>
            <a:r>
              <a:rPr lang="en-US" altLang="en-US" dirty="0"/>
              <a:t>‘Hysteresis’ thresholding</a:t>
            </a:r>
            <a:endParaRPr lang="en-US" altLang="en-US" dirty="0"/>
          </a:p>
        </p:txBody>
      </p:sp>
      <p:sp>
        <p:nvSpPr>
          <p:cNvPr id="65539" name="Rectangle 3"/>
          <p:cNvSpPr>
            <a:spLocks noGrp="1" noChangeArrowheads="1"/>
          </p:cNvSpPr>
          <p:nvPr>
            <p:ph idx="1"/>
          </p:nvPr>
        </p:nvSpPr>
        <p:spPr>
          <a:xfrm>
            <a:off x="701675" y="1201738"/>
            <a:ext cx="7772400" cy="3657600"/>
          </a:xfrm>
        </p:spPr>
        <p:txBody>
          <a:bodyPr/>
          <a:lstStyle/>
          <a:p>
            <a:pPr>
              <a:buFont typeface="Arial" panose="020B0604020202020204" pitchFamily="34" charset="0"/>
              <a:buChar char="•"/>
            </a:pPr>
            <a:r>
              <a:rPr lang="en-US" altLang="en-US" sz="2400" dirty="0"/>
              <a:t>Two thresholds – high and low</a:t>
            </a:r>
            <a:endParaRPr lang="en-US" altLang="en-US" sz="2400" dirty="0"/>
          </a:p>
          <a:p>
            <a:pPr>
              <a:buFont typeface="Arial" panose="020B0604020202020204" pitchFamily="34" charset="0"/>
              <a:buChar char="•"/>
            </a:pPr>
            <a:r>
              <a:rPr lang="en-US" altLang="en-US" sz="2400" dirty="0"/>
              <a:t>Grad. mag. &gt; high threshold? = strong edge</a:t>
            </a:r>
            <a:endParaRPr lang="en-US" altLang="en-US" sz="2400" dirty="0"/>
          </a:p>
          <a:p>
            <a:pPr>
              <a:buFont typeface="Arial" panose="020B0604020202020204" pitchFamily="34" charset="0"/>
              <a:buChar char="•"/>
            </a:pPr>
            <a:r>
              <a:rPr lang="en-US" altLang="en-US" sz="2400" dirty="0"/>
              <a:t>Grad. mag. &lt; low threshold? noise</a:t>
            </a:r>
            <a:endParaRPr lang="en-US" altLang="en-US" sz="2400" dirty="0"/>
          </a:p>
          <a:p>
            <a:pPr>
              <a:buFont typeface="Arial" panose="020B0604020202020204" pitchFamily="34" charset="0"/>
              <a:buChar char="•"/>
            </a:pPr>
            <a:r>
              <a:rPr lang="en-US" altLang="en-US" sz="2400" dirty="0"/>
              <a:t>In between = weak edge</a:t>
            </a:r>
            <a:endParaRPr lang="en-US" altLang="en-US" sz="2400" dirty="0"/>
          </a:p>
          <a:p>
            <a:pPr>
              <a:buFont typeface="Arial" panose="020B0604020202020204" pitchFamily="34" charset="0"/>
              <a:buChar char="•"/>
            </a:pPr>
            <a:endParaRPr lang="en-US" altLang="en-US" sz="2400" dirty="0"/>
          </a:p>
          <a:p>
            <a:pPr>
              <a:buFont typeface="Arial" panose="020B0604020202020204" pitchFamily="34" charset="0"/>
              <a:buChar char="•"/>
            </a:pPr>
            <a:r>
              <a:rPr lang="en-US" altLang="en-US" sz="2400" dirty="0"/>
              <a:t>‘Follow’ edges starting from strong edge pixels</a:t>
            </a:r>
            <a:endParaRPr lang="en-US" altLang="en-US" sz="2400" dirty="0"/>
          </a:p>
          <a:p>
            <a:pPr>
              <a:buFont typeface="Arial" panose="020B0604020202020204" pitchFamily="34" charset="0"/>
              <a:buChar char="•"/>
            </a:pPr>
            <a:r>
              <a:rPr lang="en-US" altLang="en-US" sz="2400" dirty="0"/>
              <a:t>Continue them into weak edges</a:t>
            </a:r>
            <a:endParaRPr lang="en-US" altLang="en-US" sz="2400" dirty="0"/>
          </a:p>
          <a:p>
            <a:pPr marL="1238250" lvl="2" indent="-381000"/>
            <a:r>
              <a:rPr lang="en-US" altLang="en-US" dirty="0"/>
              <a:t>Connected components (</a:t>
            </a:r>
            <a:r>
              <a:rPr lang="en-US" altLang="en-US" dirty="0" err="1"/>
              <a:t>Szeliski</a:t>
            </a:r>
            <a:r>
              <a:rPr lang="en-US" altLang="en-US" dirty="0"/>
              <a:t> 3.3.4)</a:t>
            </a:r>
            <a:endParaRPr lang="en-US" altLang="en-US" dirty="0"/>
          </a:p>
        </p:txBody>
      </p:sp>
      <p:sp>
        <p:nvSpPr>
          <p:cNvPr id="65540" name="Freeform 4"/>
          <p:cNvSpPr/>
          <p:nvPr/>
        </p:nvSpPr>
        <p:spPr bwMode="auto">
          <a:xfrm>
            <a:off x="482600" y="4927600"/>
            <a:ext cx="2743200" cy="774700"/>
          </a:xfrm>
          <a:custGeom>
            <a:avLst/>
            <a:gdLst>
              <a:gd name="T0" fmla="*/ 2147483646 w 1728"/>
              <a:gd name="T1" fmla="*/ 2147483646 h 488"/>
              <a:gd name="T2" fmla="*/ 2147483646 w 1728"/>
              <a:gd name="T3" fmla="*/ 2147483646 h 488"/>
              <a:gd name="T4" fmla="*/ 2147483646 w 1728"/>
              <a:gd name="T5" fmla="*/ 2147483646 h 488"/>
              <a:gd name="T6" fmla="*/ 2147483646 w 1728"/>
              <a:gd name="T7" fmla="*/ 2147483646 h 488"/>
              <a:gd name="T8" fmla="*/ 2147483646 w 1728"/>
              <a:gd name="T9" fmla="*/ 2147483646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1" name="Freeform 5"/>
          <p:cNvSpPr/>
          <p:nvPr/>
        </p:nvSpPr>
        <p:spPr bwMode="auto">
          <a:xfrm>
            <a:off x="3149600" y="4965700"/>
            <a:ext cx="2590800" cy="698500"/>
          </a:xfrm>
          <a:custGeom>
            <a:avLst/>
            <a:gdLst>
              <a:gd name="T0" fmla="*/ 0 w 1632"/>
              <a:gd name="T1" fmla="*/ 2147483646 h 440"/>
              <a:gd name="T2" fmla="*/ 2147483646 w 1632"/>
              <a:gd name="T3" fmla="*/ 2147483646 h 440"/>
              <a:gd name="T4" fmla="*/ 2147483646 w 1632"/>
              <a:gd name="T5" fmla="*/ 2147483646 h 440"/>
              <a:gd name="T6" fmla="*/ 2147483646 w 1632"/>
              <a:gd name="T7" fmla="*/ 2147483646 h 440"/>
              <a:gd name="T8" fmla="*/ 2147483646 w 1632"/>
              <a:gd name="T9" fmla="*/ 2147483646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2" name="Freeform 6"/>
          <p:cNvSpPr/>
          <p:nvPr/>
        </p:nvSpPr>
        <p:spPr bwMode="auto">
          <a:xfrm>
            <a:off x="5638800" y="5664200"/>
            <a:ext cx="711200" cy="609600"/>
          </a:xfrm>
          <a:custGeom>
            <a:avLst/>
            <a:gdLst>
              <a:gd name="T0" fmla="*/ 2147483646 w 448"/>
              <a:gd name="T1" fmla="*/ 0 h 384"/>
              <a:gd name="T2" fmla="*/ 2147483646 w 448"/>
              <a:gd name="T3" fmla="*/ 2147483646 h 384"/>
              <a:gd name="T4" fmla="*/ 2147483646 w 448"/>
              <a:gd name="T5" fmla="*/ 2147483646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3" name="Freeform 7"/>
          <p:cNvSpPr/>
          <p:nvPr/>
        </p:nvSpPr>
        <p:spPr bwMode="auto">
          <a:xfrm>
            <a:off x="6350000" y="5511800"/>
            <a:ext cx="2286000" cy="965200"/>
          </a:xfrm>
          <a:custGeom>
            <a:avLst/>
            <a:gdLst>
              <a:gd name="T0" fmla="*/ 0 w 1440"/>
              <a:gd name="T1" fmla="*/ 2147483646 h 608"/>
              <a:gd name="T2" fmla="*/ 2147483646 w 1440"/>
              <a:gd name="T3" fmla="*/ 2147483646 h 608"/>
              <a:gd name="T4" fmla="*/ 2147483646 w 1440"/>
              <a:gd name="T5" fmla="*/ 2147483646 h 608"/>
              <a:gd name="T6" fmla="*/ 2147483646 w 1440"/>
              <a:gd name="T7" fmla="*/ 2147483646 h 608"/>
              <a:gd name="T8" fmla="*/ 2147483646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4" name="Text Box 8"/>
          <p:cNvSpPr txBox="1">
            <a:spLocks noChangeArrowheads="1"/>
          </p:cNvSpPr>
          <p:nvPr/>
        </p:nvSpPr>
        <p:spPr bwMode="auto">
          <a:xfrm>
            <a:off x="7467600" y="6491288"/>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Source: S. Seitz</a:t>
            </a:r>
            <a:endParaRPr lang="en-US" altLang="en-US" sz="1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Things to Remember</a:t>
            </a:r>
            <a:endParaRPr lang="en-US" altLang="en-US"/>
          </a:p>
        </p:txBody>
      </p:sp>
      <p:sp>
        <p:nvSpPr>
          <p:cNvPr id="70659" name="Content Placeholder 2"/>
          <p:cNvSpPr>
            <a:spLocks noGrp="1"/>
          </p:cNvSpPr>
          <p:nvPr>
            <p:ph idx="1"/>
          </p:nvPr>
        </p:nvSpPr>
        <p:spPr>
          <a:xfrm>
            <a:off x="457200" y="990600"/>
            <a:ext cx="6096000" cy="5791200"/>
          </a:xfrm>
        </p:spPr>
        <p:txBody>
          <a:bodyPr>
            <a:normAutofit fontScale="85000" lnSpcReduction="20000"/>
          </a:bodyPr>
          <a:lstStyle/>
          <a:p>
            <a:pPr>
              <a:buFont typeface="Arial" panose="020B0604020202020204" pitchFamily="34" charset="0"/>
              <a:buChar char="•"/>
              <a:defRPr/>
            </a:pPr>
            <a:r>
              <a:rPr lang="en-US" dirty="0"/>
              <a:t>Sometimes it makes sense to think of images and filtering in the frequency domain</a:t>
            </a:r>
            <a:endParaRPr lang="en-US" dirty="0"/>
          </a:p>
          <a:p>
            <a:pPr lvl="1">
              <a:buFont typeface="Arial" panose="020B0604020202020204" pitchFamily="34" charset="0"/>
              <a:buChar char="–"/>
              <a:defRPr/>
            </a:pPr>
            <a:r>
              <a:rPr lang="en-US" dirty="0"/>
              <a:t>Fourier analysis</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r>
              <a:rPr lang="en-US" dirty="0"/>
              <a:t>Can be faster to filter using FFT for large images</a:t>
            </a:r>
            <a:endParaRPr lang="en-US" dirty="0"/>
          </a:p>
          <a:p>
            <a:pPr lvl="1">
              <a:buFont typeface="Arial" panose="020B0604020202020204" pitchFamily="34" charset="0"/>
              <a:buChar char="•"/>
              <a:defRPr/>
            </a:pPr>
            <a:r>
              <a:rPr lang="en-US" dirty="0"/>
              <a:t>N </a:t>
            </a:r>
            <a:r>
              <a:rPr lang="en-US" dirty="0" err="1"/>
              <a:t>logN</a:t>
            </a:r>
            <a:r>
              <a:rPr lang="en-US" dirty="0"/>
              <a:t> vs. N</a:t>
            </a:r>
            <a:r>
              <a:rPr lang="en-US" baseline="30000" dirty="0"/>
              <a:t>2</a:t>
            </a:r>
            <a:r>
              <a:rPr lang="en-US" dirty="0"/>
              <a:t> for auto-correlation</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r>
              <a:rPr lang="en-US" dirty="0"/>
              <a:t>Images are mostly smooth</a:t>
            </a:r>
            <a:endParaRPr lang="en-US" dirty="0"/>
          </a:p>
          <a:p>
            <a:pPr lvl="1">
              <a:buFont typeface="Arial" panose="020B0604020202020204" pitchFamily="34" charset="0"/>
              <a:buChar char="–"/>
              <a:defRPr/>
            </a:pPr>
            <a:r>
              <a:rPr lang="en-US" dirty="0"/>
              <a:t>Basis for compression</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r>
              <a:rPr lang="en-US" dirty="0"/>
              <a:t>Remember to low-pass before sampling</a:t>
            </a:r>
            <a:endParaRPr lang="en-US" dirty="0"/>
          </a:p>
          <a:p>
            <a:pPr lvl="1">
              <a:buFont typeface="Arial" panose="020B0604020202020204" pitchFamily="34" charset="0"/>
              <a:buChar char="•"/>
              <a:defRPr/>
            </a:pPr>
            <a:r>
              <a:rPr lang="en-US" dirty="0"/>
              <a:t>Otherwise you create aliasing</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endParaRPr lang="en-US" dirty="0"/>
          </a:p>
        </p:txBody>
      </p:sp>
      <p:pic>
        <p:nvPicPr>
          <p:cNvPr id="107524" name="Picture 3"/>
          <p:cNvPicPr>
            <a:picLocks noChangeAspect="1" noChangeArrowheads="1"/>
          </p:cNvPicPr>
          <p:nvPr/>
        </p:nvPicPr>
        <p:blipFill>
          <a:blip r:embed="rId1">
            <a:extLst>
              <a:ext uri="{28A0092B-C50C-407E-A947-70E740481C1C}">
                <a14:useLocalDpi xmlns:a14="http://schemas.microsoft.com/office/drawing/2010/main" val="0"/>
              </a:ext>
            </a:extLst>
          </a:blip>
          <a:srcRect l="38501" t="61481" r="40927" b="5122"/>
          <a:stretch>
            <a:fillRect/>
          </a:stretch>
        </p:blipFill>
        <p:spPr bwMode="auto">
          <a:xfrm>
            <a:off x="6977063" y="1111250"/>
            <a:ext cx="15859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76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p:cNvSpPr/>
          <p:nvPr/>
        </p:nvSpPr>
        <p:spPr>
          <a:xfrm>
            <a:off x="7664450" y="7620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8" name="Picture 2" descr="C:\Users\Hoiem\Documents\Classes\Computational Photography - Fall 2010\lectures\demos\fftims\flowers_fft.png"/>
          <p:cNvPicPr>
            <a:picLocks noChangeArrowheads="1"/>
          </p:cNvPicPr>
          <p:nvPr/>
        </p:nvPicPr>
        <p:blipFill>
          <a:blip r:embed="rId3" cstate="print">
            <a:extLst>
              <a:ext uri="{28A0092B-C50C-407E-A947-70E740481C1C}">
                <a14:useLocalDpi xmlns:a14="http://schemas.microsoft.com/office/drawing/2010/main" val="0"/>
              </a:ext>
            </a:extLst>
          </a:blip>
          <a:srcRect l="29167" t="8333" r="26042" b="12500"/>
          <a:stretch>
            <a:fillRect/>
          </a:stretch>
        </p:blipFill>
        <p:spPr bwMode="auto">
          <a:xfrm>
            <a:off x="7239000" y="4038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sine-sample-5"/>
          <p:cNvPicPr>
            <a:picLocks noChangeAspect="1" noChangeArrowheads="1"/>
          </p:cNvPicPr>
          <p:nvPr/>
        </p:nvPicPr>
        <p:blipFill>
          <a:blip r:embed="rId4">
            <a:extLst>
              <a:ext uri="{28A0092B-C50C-407E-A947-70E740481C1C}">
                <a14:useLocalDpi xmlns:a14="http://schemas.microsoft.com/office/drawing/2010/main" val="0"/>
              </a:ext>
            </a:extLst>
          </a:blip>
          <a:srcRect l="41235"/>
          <a:stretch>
            <a:fillRect/>
          </a:stretch>
        </p:blipFill>
        <p:spPr bwMode="auto">
          <a:xfrm>
            <a:off x="6629400" y="5334000"/>
            <a:ext cx="2286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8613021" y="6581001"/>
            <a:ext cx="534121" cy="276999"/>
          </a:xfrm>
          <a:prstGeom prst="rect">
            <a:avLst/>
          </a:prstGeom>
        </p:spPr>
        <p:txBody>
          <a:bodyPr wrap="none">
            <a:spAutoFit/>
          </a:bodyPr>
          <a:lstStyle/>
          <a:p>
            <a:r>
              <a:rPr lang="en-US" sz="1200" dirty="0"/>
              <a:t>Hays</a:t>
            </a:r>
            <a:endParaRPr lang="en-US" sz="1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6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z="3200"/>
              <a:t>Final Canny Edges</a:t>
            </a:r>
            <a:endParaRPr lang="en-US" altLang="en-US" sz="3200"/>
          </a:p>
        </p:txBody>
      </p:sp>
      <p:pic>
        <p:nvPicPr>
          <p:cNvPr id="4" name="Picture 3"/>
          <p:cNvPicPr>
            <a:picLocks noChangeAspect="1"/>
          </p:cNvPicPr>
          <p:nvPr/>
        </p:nvPicPr>
        <p:blipFill>
          <a:blip r:embed="rId1"/>
          <a:stretch>
            <a:fillRect/>
          </a:stretch>
        </p:blipFill>
        <p:spPr>
          <a:xfrm>
            <a:off x="4598661" y="1768023"/>
            <a:ext cx="4545339" cy="453276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4:artisticCrisscrossEtching id="{991B5CAD-A229-45A1-8472-77BB9B26FB5D}"/>
                  </a:ext>
                </a:extLst>
              </p:cNvPr>
              <p:cNvSpPr txBox="1"/>
              <p:nvPr/>
            </p:nvSpPr>
            <p:spPr>
              <a:xfrm>
                <a:off x="952499" y="1031768"/>
                <a:ext cx="7239000" cy="618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𝑙𝑜𝑤</m:t>
                          </m:r>
                        </m:sub>
                      </m:sSub>
                      <m:r>
                        <a:rPr lang="en-US" b="0" i="1" smtClean="0">
                          <a:latin typeface="Cambria Math" panose="02040503050406030204" pitchFamily="18" charset="0"/>
                          <a:ea typeface="Cambria Math" panose="02040503050406030204" pitchFamily="18" charset="0"/>
                        </a:rPr>
                        <m:t>=0.05,</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h𝑖𝑔h</m:t>
                          </m:r>
                        </m:sub>
                      </m:sSub>
                      <m:r>
                        <a:rPr lang="en-US" b="0" i="1" smtClean="0">
                          <a:latin typeface="Cambria Math" panose="02040503050406030204" pitchFamily="18" charset="0"/>
                          <a:ea typeface="Cambria Math" panose="02040503050406030204" pitchFamily="18" charset="0"/>
                        </a:rPr>
                        <m:t>=0.1</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952499" y="1031768"/>
                <a:ext cx="7239000" cy="618887"/>
              </a:xfrm>
              <a:prstGeom prst="rect">
                <a:avLst/>
              </a:prstGeom>
              <a:blipFill rotWithShape="1">
                <a:blip r:embed="rId2"/>
                <a:stretch>
                  <a:fillRect/>
                </a:stretch>
              </a:blipFill>
            </p:spPr>
            <p:txBody>
              <a:bodyPr/>
              <a:lstStyle/>
              <a:p>
                <a:r>
                  <a:rPr lang="en-US">
                    <a:noFill/>
                  </a:rPr>
                  <a:t> </a:t>
                </a:r>
                <a:endParaRPr lang="en-US">
                  <a:noFill/>
                </a:endParaRPr>
              </a:p>
            </p:txBody>
          </p:sp>
        </mc:Fallback>
      </mc:AlternateContent>
      <p:pic>
        <p:nvPicPr>
          <p:cNvPr id="8" name="Picture 7" descr="A person standing in front of a building&#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0" y="1760988"/>
            <a:ext cx="4539800" cy="4539800"/>
          </a:xfrm>
          <a:prstGeom prst="rect">
            <a:avLst/>
          </a:prstGeom>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85800" y="76200"/>
            <a:ext cx="8229600" cy="838200"/>
          </a:xfrm>
        </p:spPr>
        <p:txBody>
          <a:bodyPr/>
          <a:lstStyle/>
          <a:p>
            <a:r>
              <a:rPr lang="en-US" altLang="en-US"/>
              <a:t>Effect of </a:t>
            </a:r>
            <a:r>
              <a:rPr lang="en-US" altLang="en-US">
                <a:sym typeface="Symbol" panose="05050102010706020507" pitchFamily="18" charset="2"/>
              </a:rPr>
              <a:t> (</a:t>
            </a:r>
            <a:r>
              <a:rPr lang="en-US" altLang="en-US"/>
              <a:t>Gaussian kernel spread/size)</a:t>
            </a:r>
            <a:endParaRPr lang="en-US" altLang="en-US"/>
          </a:p>
        </p:txBody>
      </p:sp>
      <p:sp>
        <p:nvSpPr>
          <p:cNvPr id="70666" name="Text Box 11"/>
          <p:cNvSpPr txBox="1">
            <a:spLocks noChangeArrowheads="1"/>
          </p:cNvSpPr>
          <p:nvPr/>
        </p:nvSpPr>
        <p:spPr bwMode="auto">
          <a:xfrm>
            <a:off x="1045253" y="4357688"/>
            <a:ext cx="1140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Original </a:t>
            </a:r>
            <a:endParaRPr lang="en-US" altLang="en-US" sz="2000" dirty="0">
              <a:latin typeface="Arial" panose="020B0604020202020204" pitchFamily="34" charset="0"/>
            </a:endParaRPr>
          </a:p>
        </p:txBody>
      </p:sp>
      <p:sp>
        <p:nvSpPr>
          <p:cNvPr id="70667" name="Rectangle 12"/>
          <p:cNvSpPr>
            <a:spLocks noChangeArrowheads="1"/>
          </p:cNvSpPr>
          <p:nvPr/>
        </p:nvSpPr>
        <p:spPr bwMode="auto">
          <a:xfrm>
            <a:off x="685800" y="5257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r>
              <a:rPr lang="en-US" altLang="en-US" dirty="0">
                <a:latin typeface="Arial" panose="020B0604020202020204" pitchFamily="34" charset="0"/>
              </a:rPr>
              <a:t>The choice of </a:t>
            </a:r>
            <a:r>
              <a:rPr lang="en-US" altLang="en-US" dirty="0">
                <a:latin typeface="Arial" panose="020B0604020202020204" pitchFamily="34" charset="0"/>
                <a:sym typeface="Symbol" panose="05050102010706020507" pitchFamily="18" charset="2"/>
              </a:rPr>
              <a:t></a:t>
            </a:r>
            <a:r>
              <a:rPr lang="en-US" altLang="en-US" dirty="0">
                <a:latin typeface="Arial" panose="020B0604020202020204" pitchFamily="34" charset="0"/>
              </a:rPr>
              <a:t> depends on desired behavior</a:t>
            </a:r>
            <a:endParaRPr lang="en-US" altLang="en-US" dirty="0">
              <a:latin typeface="Arial" panose="020B0604020202020204" pitchFamily="34" charset="0"/>
            </a:endParaRPr>
          </a:p>
          <a:p>
            <a:pPr lvl="1" eaLnBrk="1" hangingPunct="1">
              <a:buFontTx/>
              <a:buChar char="•"/>
            </a:pPr>
            <a:r>
              <a:rPr lang="en-US" altLang="en-US" sz="2000" dirty="0">
                <a:latin typeface="Arial" panose="020B0604020202020204" pitchFamily="34" charset="0"/>
              </a:rPr>
              <a:t>large </a:t>
            </a:r>
            <a:r>
              <a:rPr lang="en-US" altLang="en-US" sz="2000" dirty="0">
                <a:latin typeface="Arial" panose="020B0604020202020204" pitchFamily="34" charset="0"/>
                <a:sym typeface="Symbol" panose="05050102010706020507" pitchFamily="18" charset="2"/>
              </a:rPr>
              <a:t></a:t>
            </a:r>
            <a:r>
              <a:rPr lang="en-US" altLang="en-US" sz="2000" dirty="0">
                <a:latin typeface="Arial" panose="020B0604020202020204" pitchFamily="34" charset="0"/>
              </a:rPr>
              <a:t> detects large scale edges</a:t>
            </a:r>
            <a:endParaRPr lang="en-US" altLang="en-US" sz="2000" dirty="0">
              <a:latin typeface="Arial" panose="020B0604020202020204" pitchFamily="34" charset="0"/>
            </a:endParaRPr>
          </a:p>
          <a:p>
            <a:pPr lvl="1" eaLnBrk="1" hangingPunct="1">
              <a:buFontTx/>
              <a:buChar char="•"/>
            </a:pPr>
            <a:r>
              <a:rPr lang="en-US" altLang="en-US" sz="2000" dirty="0">
                <a:latin typeface="Arial" panose="020B0604020202020204" pitchFamily="34" charset="0"/>
              </a:rPr>
              <a:t>small </a:t>
            </a:r>
            <a:r>
              <a:rPr lang="en-US" altLang="en-US" sz="2000" dirty="0">
                <a:latin typeface="Arial" panose="020B0604020202020204" pitchFamily="34" charset="0"/>
                <a:sym typeface="Symbol" panose="05050102010706020507" pitchFamily="18" charset="2"/>
              </a:rPr>
              <a:t></a:t>
            </a:r>
            <a:r>
              <a:rPr lang="en-US" altLang="en-US" sz="2000" dirty="0">
                <a:latin typeface="Arial" panose="020B0604020202020204" pitchFamily="34" charset="0"/>
              </a:rPr>
              <a:t> detects fine features</a:t>
            </a:r>
            <a:endParaRPr lang="en-US" altLang="en-US" sz="2000" dirty="0">
              <a:latin typeface="Arial" panose="020B0604020202020204" pitchFamily="34" charset="0"/>
            </a:endParaRPr>
          </a:p>
        </p:txBody>
      </p:sp>
      <p:sp>
        <p:nvSpPr>
          <p:cNvPr id="70668" name="Text Box 16"/>
          <p:cNvSpPr txBox="1">
            <a:spLocks noChangeArrowheads="1"/>
          </p:cNvSpPr>
          <p:nvPr/>
        </p:nvSpPr>
        <p:spPr bwMode="auto">
          <a:xfrm>
            <a:off x="7704138" y="6567488"/>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lumMod val="50000"/>
                  </a:schemeClr>
                </a:solidFill>
                <a:latin typeface="Arial" panose="020B0604020202020204" pitchFamily="34" charset="0"/>
              </a:rPr>
              <a:t>Source: S. Seitz</a:t>
            </a:r>
            <a:endParaRPr lang="en-US" altLang="en-US" sz="1400" dirty="0">
              <a:solidFill>
                <a:schemeClr val="bg1">
                  <a:lumMod val="50000"/>
                </a:schemeClr>
              </a:solidFill>
              <a:latin typeface="Arial" panose="020B0604020202020204" pitchFamily="34" charset="0"/>
            </a:endParaRPr>
          </a:p>
        </p:txBody>
      </p:sp>
      <p:pic>
        <p:nvPicPr>
          <p:cNvPr id="13" name="Picture 12" descr="A person standing in front of a building&#10;&#10;Description generated with very high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1357313"/>
            <a:ext cx="2940050" cy="294005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4:artisticCrisscrossEtching id="{2EC61495-F077-4029-B928-FD85EDF149AB}"/>
                  </a:ext>
                </a:extLst>
              </p:cNvPr>
              <p:cNvSpPr txBox="1"/>
              <p:nvPr/>
            </p:nvSpPr>
            <p:spPr>
              <a:xfrm>
                <a:off x="6781800" y="4385043"/>
                <a:ext cx="1638300" cy="573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rad>
                        <m:radPr>
                          <m:degHide m:val="on"/>
                          <m:ctrlPr>
                            <a:rPr lang="en-US" b="0" i="1" smtClean="0">
                              <a:latin typeface="Cambria Math"/>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6781800" y="4385043"/>
                <a:ext cx="1638300" cy="573940"/>
              </a:xfrm>
              <a:prstGeom prst="rect">
                <a:avLst/>
              </a:prstGeom>
              <a:blipFill rotWithShape="1">
                <a:blip r:embed="rId2"/>
                <a:stretch>
                  <a:fillRect/>
                </a:stretch>
              </a:blipFill>
            </p:spPr>
            <p:txBody>
              <a:bodyPr/>
              <a:lstStyle/>
              <a:p>
                <a:r>
                  <a:rPr lang="en-US">
                    <a:noFill/>
                  </a:rPr>
                  <a:t> </a:t>
                </a:r>
                <a:endParaRPr lang="en-US">
                  <a:noFill/>
                </a:endParaRPr>
              </a:p>
            </p:txBody>
          </p:sp>
        </mc:Fallback>
      </mc:AlternateContent>
      <p:pic>
        <p:nvPicPr>
          <p:cNvPr id="3" name="Picture 2" descr="A close up of a logo&#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1357313"/>
            <a:ext cx="2940050" cy="294005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4:artisticCrisscrossEtching id="{3DB9A529-4171-417C-A18A-E4403BFA9C03}"/>
                  </a:ext>
                </a:extLst>
              </p:cNvPr>
              <p:cNvSpPr txBox="1"/>
              <p:nvPr/>
            </p:nvSpPr>
            <p:spPr>
              <a:xfrm>
                <a:off x="3753644" y="4385043"/>
                <a:ext cx="1638300" cy="573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3753644" y="4385043"/>
                <a:ext cx="1638300" cy="573940"/>
              </a:xfrm>
              <a:prstGeom prst="rect">
                <a:avLst/>
              </a:prstGeom>
              <a:blipFill rotWithShape="1">
                <a:blip r:embed="rId4"/>
                <a:stretch>
                  <a:fillRect/>
                </a:stretch>
              </a:blipFill>
            </p:spPr>
            <p:txBody>
              <a:bodyPr/>
              <a:lstStyle/>
              <a:p>
                <a:r>
                  <a:rPr lang="en-US">
                    <a:noFill/>
                  </a:rPr>
                  <a:t> </a:t>
                </a:r>
                <a:endParaRPr lang="en-US">
                  <a:noFill/>
                </a:endParaRPr>
              </a:p>
            </p:txBody>
          </p:sp>
        </mc:Fallback>
      </mc:AlternateContent>
      <p:pic>
        <p:nvPicPr>
          <p:cNvPr id="5" name="Picture 4" descr="A circuit board&#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3406" y="1357313"/>
            <a:ext cx="2940050" cy="2940050"/>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Canny edge detector</a:t>
            </a:r>
            <a:endParaRPr lang="en-US" altLang="en-US"/>
          </a:p>
        </p:txBody>
      </p:sp>
      <p:sp>
        <p:nvSpPr>
          <p:cNvPr id="1102851" name="Rectangle 3"/>
          <p:cNvSpPr>
            <a:spLocks noGrp="1" noChangeArrowheads="1"/>
          </p:cNvSpPr>
          <p:nvPr>
            <p:ph type="body" idx="1"/>
          </p:nvPr>
        </p:nvSpPr>
        <p:spPr>
          <a:xfrm>
            <a:off x="685800" y="914400"/>
            <a:ext cx="7772400" cy="5562600"/>
          </a:xfrm>
        </p:spPr>
        <p:txBody>
          <a:bodyPr>
            <a:normAutofit lnSpcReduction="10000"/>
          </a:bodyPr>
          <a:lstStyle/>
          <a:p>
            <a:pPr marL="533400" indent="-533400">
              <a:buFontTx/>
              <a:buAutoNum type="arabicPeriod"/>
            </a:pPr>
            <a:r>
              <a:rPr lang="en-US" altLang="en-US" sz="2800" dirty="0"/>
              <a:t>Filter image with x, y derivatives of Gaussian </a:t>
            </a:r>
            <a:endParaRPr lang="en-US" altLang="en-US" sz="2800" dirty="0"/>
          </a:p>
          <a:p>
            <a:pPr marL="533400" indent="-533400">
              <a:buFontTx/>
              <a:buAutoNum type="arabicPeriod"/>
            </a:pPr>
            <a:r>
              <a:rPr lang="en-US" altLang="en-US" sz="2800" dirty="0"/>
              <a:t>Find magnitude and orientation of gradient</a:t>
            </a:r>
            <a:endParaRPr lang="en-US" altLang="en-US" sz="2800" dirty="0"/>
          </a:p>
          <a:p>
            <a:pPr marL="533400" indent="-533400">
              <a:buFontTx/>
              <a:buAutoNum type="arabicPeriod"/>
            </a:pPr>
            <a:r>
              <a:rPr lang="en-US" altLang="en-US" sz="2800" dirty="0"/>
              <a:t>Non-maximum suppression:</a:t>
            </a:r>
            <a:endParaRPr lang="en-US" altLang="en-US" sz="2800" dirty="0"/>
          </a:p>
          <a:p>
            <a:pPr marL="838200" lvl="1" indent="-381000"/>
            <a:r>
              <a:rPr lang="en-US" altLang="en-US" sz="2400" dirty="0"/>
              <a:t>Thin multi-pixel wide “ridges” to single pixel width</a:t>
            </a:r>
            <a:endParaRPr lang="en-US" altLang="en-US" sz="2400" dirty="0"/>
          </a:p>
          <a:p>
            <a:pPr marL="533400" indent="-533400">
              <a:buFontTx/>
              <a:buAutoNum type="arabicPeriod"/>
            </a:pPr>
            <a:r>
              <a:rPr lang="en-US" altLang="en-US" sz="2800" dirty="0"/>
              <a:t>‘Hysteresis’ Thresholding:</a:t>
            </a:r>
            <a:endParaRPr lang="en-US" altLang="en-US" sz="2800" dirty="0"/>
          </a:p>
          <a:p>
            <a:pPr marL="838200" lvl="1" indent="-381000"/>
            <a:r>
              <a:rPr lang="en-US" altLang="en-US" sz="2400" dirty="0"/>
              <a:t>Define two thresholds: low and high</a:t>
            </a:r>
            <a:endParaRPr lang="en-US" altLang="en-US" sz="2400" dirty="0"/>
          </a:p>
          <a:p>
            <a:pPr marL="838200" lvl="1" indent="-381000"/>
            <a:r>
              <a:rPr lang="en-US" altLang="en-US" sz="2400" dirty="0"/>
              <a:t>Use the high threshold to start edge curves and the low threshold to continue them</a:t>
            </a:r>
            <a:endParaRPr lang="en-US" altLang="en-US" sz="2400" dirty="0"/>
          </a:p>
          <a:p>
            <a:pPr marL="838200" lvl="1" indent="-381000"/>
            <a:r>
              <a:rPr lang="en-US" altLang="en-US" sz="2400" dirty="0"/>
              <a:t>‘Follow’ edges starting from strong edge pixels</a:t>
            </a:r>
            <a:endParaRPr lang="en-US" altLang="en-US" sz="2400" dirty="0"/>
          </a:p>
          <a:p>
            <a:pPr marL="1238250" lvl="2" indent="-381000"/>
            <a:r>
              <a:rPr lang="en-US" altLang="en-US" sz="1800" dirty="0"/>
              <a:t>Connected </a:t>
            </a:r>
            <a:r>
              <a:rPr lang="en-US" altLang="en-US" dirty="0"/>
              <a:t>components (</a:t>
            </a:r>
            <a:r>
              <a:rPr lang="en-US" altLang="en-US" dirty="0" err="1"/>
              <a:t>Szeliski</a:t>
            </a:r>
            <a:r>
              <a:rPr lang="en-US" altLang="en-US" dirty="0"/>
              <a:t> 3.3.4)</a:t>
            </a:r>
            <a:endParaRPr lang="en-US" altLang="en-US" sz="1800" dirty="0"/>
          </a:p>
          <a:p>
            <a:pPr marL="533400" indent="-533400"/>
            <a:endParaRPr lang="en-US" altLang="en-US" sz="2800" dirty="0"/>
          </a:p>
          <a:p>
            <a:pPr marL="533400" indent="-533400"/>
            <a:r>
              <a:rPr lang="en-US" altLang="en-US" sz="2800" dirty="0"/>
              <a:t>MATLAB: edge(image, ‘canny’)</a:t>
            </a:r>
            <a:endParaRPr lang="en-US" altLang="en-US" sz="2800" dirty="0"/>
          </a:p>
        </p:txBody>
      </p:sp>
      <p:sp>
        <p:nvSpPr>
          <p:cNvPr id="68612"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lumMod val="50000"/>
                  </a:schemeClr>
                </a:solidFill>
                <a:latin typeface="Arial" panose="020B0604020202020204" pitchFamily="34" charset="0"/>
              </a:rPr>
              <a:t>Source: D. Lowe, L. Fei-Fei</a:t>
            </a:r>
            <a:endParaRPr lang="en-US" altLang="en-US" sz="1400" dirty="0">
              <a:solidFill>
                <a:schemeClr val="bg1">
                  <a:lumMod val="50000"/>
                </a:schemeClr>
              </a:solidFill>
              <a:latin typeface="Arial" panose="020B0604020202020204" pitchFamily="3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Sidebar: Bilinear Interpolation</a:t>
            </a:r>
            <a:endParaRPr lang="en-US" altLang="en-US"/>
          </a:p>
        </p:txBody>
      </p:sp>
      <p:pic>
        <p:nvPicPr>
          <p:cNvPr id="58371" name="Picture 2" descr="File:Bilin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4588" y="1219200"/>
            <a:ext cx="40243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http://upload.wikimedia.org/wikipedia/commons/thumb/e/e7/Bilinear_interpolation.png/220px-Bilinear_interpo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524000"/>
            <a:ext cx="35052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6" descr=" f(x,y) \approx \begin{bmatrix}&#10;1-x &amp; x \end{bmatrix} \begin{bmatrix}&#10;f(0,0) &amp; f(0,1) \\&#10;f(1,0) &amp; f(1,1) \end{bmatrix} \begin{bmatrix}&#10;1-y \\&#10;y \end{b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06" y="5537200"/>
            <a:ext cx="5818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6"/>
          <p:cNvSpPr txBox="1">
            <a:spLocks noChangeArrowheads="1"/>
          </p:cNvSpPr>
          <p:nvPr/>
        </p:nvSpPr>
        <p:spPr bwMode="auto">
          <a:xfrm>
            <a:off x="4048125" y="6488113"/>
            <a:ext cx="509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hlinkClick r:id="rId4"/>
              </a:rPr>
              <a:t>http://en.wikipedia.org/wiki/Bilinear_interpolation</a:t>
            </a:r>
            <a:endParaRPr lang="en-US" altLang="en-US" sz="1800">
              <a:solidFill>
                <a:srgbClr val="000000"/>
              </a:solidFill>
              <a:latin typeface="Arial" panose="020B0604020202020204" pitchFamily="34"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a:t>Sidebar: Interpolation options</a:t>
            </a:r>
            <a:endParaRPr lang="en-US" altLang="en-US"/>
          </a:p>
        </p:txBody>
      </p:sp>
      <p:sp>
        <p:nvSpPr>
          <p:cNvPr id="3" name="Content Placeholder 2"/>
          <p:cNvSpPr>
            <a:spLocks noGrp="1"/>
          </p:cNvSpPr>
          <p:nvPr>
            <p:ph idx="1"/>
          </p:nvPr>
        </p:nvSpPr>
        <p:spPr>
          <a:xfrm>
            <a:off x="457200" y="990600"/>
            <a:ext cx="6172200" cy="5486400"/>
          </a:xfrm>
        </p:spPr>
        <p:txBody>
          <a:bodyPr>
            <a:normAutofit fontScale="77500" lnSpcReduction="20000"/>
          </a:bodyPr>
          <a:lstStyle/>
          <a:p>
            <a:pPr>
              <a:buFont typeface="Arial" panose="020B0604020202020204" pitchFamily="34" charset="0"/>
              <a:buChar char="•"/>
              <a:defRPr/>
            </a:pPr>
            <a:r>
              <a:rPr lang="en-US" dirty="0"/>
              <a:t>imx2 = </a:t>
            </a:r>
            <a:r>
              <a:rPr lang="en-US" dirty="0" err="1"/>
              <a:t>imresize</a:t>
            </a:r>
            <a:r>
              <a:rPr lang="en-US" dirty="0"/>
              <a:t>(</a:t>
            </a:r>
            <a:r>
              <a:rPr lang="en-US" dirty="0" err="1"/>
              <a:t>im</a:t>
            </a:r>
            <a:r>
              <a:rPr lang="en-US" dirty="0"/>
              <a:t>, 2, </a:t>
            </a:r>
            <a:r>
              <a:rPr lang="en-US" dirty="0" err="1"/>
              <a:t>interpolation_type</a:t>
            </a:r>
            <a:r>
              <a:rPr lang="en-US" dirty="0"/>
              <a:t>)</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r>
              <a:rPr lang="en-US" dirty="0"/>
              <a:t>‘nearest’ </a:t>
            </a:r>
            <a:endParaRPr lang="en-US" dirty="0"/>
          </a:p>
          <a:p>
            <a:pPr lvl="1">
              <a:buFont typeface="Arial" panose="020B0604020202020204" pitchFamily="34" charset="0"/>
              <a:buChar char="–"/>
              <a:defRPr/>
            </a:pPr>
            <a:r>
              <a:rPr lang="en-US" dirty="0"/>
              <a:t>Copy value from nearest known</a:t>
            </a:r>
            <a:endParaRPr lang="en-US" dirty="0"/>
          </a:p>
          <a:p>
            <a:pPr lvl="1">
              <a:buFont typeface="Arial" panose="020B0604020202020204" pitchFamily="34" charset="0"/>
              <a:buChar char="–"/>
              <a:defRPr/>
            </a:pPr>
            <a:r>
              <a:rPr lang="en-US" dirty="0"/>
              <a:t>Very fast but creates blocky edges</a:t>
            </a:r>
            <a:endParaRPr lang="en-US" dirty="0"/>
          </a:p>
          <a:p>
            <a:pPr>
              <a:buFont typeface="Arial" panose="020B0604020202020204" pitchFamily="34" charset="0"/>
              <a:buChar char="•"/>
              <a:defRPr/>
            </a:pPr>
            <a:endParaRPr lang="en-US" dirty="0"/>
          </a:p>
          <a:p>
            <a:pPr>
              <a:buFont typeface="Arial" panose="020B0604020202020204" pitchFamily="34" charset="0"/>
              <a:buChar char="•"/>
              <a:defRPr/>
            </a:pPr>
            <a:r>
              <a:rPr lang="en-US" dirty="0"/>
              <a:t>‘bilinear’</a:t>
            </a:r>
            <a:endParaRPr lang="en-US" dirty="0"/>
          </a:p>
          <a:p>
            <a:pPr lvl="1">
              <a:buFont typeface="Arial" panose="020B0604020202020204" pitchFamily="34" charset="0"/>
              <a:buChar char="–"/>
              <a:defRPr/>
            </a:pPr>
            <a:r>
              <a:rPr lang="en-US" dirty="0"/>
              <a:t>Weighted average from four nearest known pixels</a:t>
            </a:r>
            <a:endParaRPr lang="en-US" dirty="0"/>
          </a:p>
          <a:p>
            <a:pPr lvl="1">
              <a:buFont typeface="Arial" panose="020B0604020202020204" pitchFamily="34" charset="0"/>
              <a:buChar char="–"/>
              <a:defRPr/>
            </a:pPr>
            <a:r>
              <a:rPr lang="en-US" dirty="0"/>
              <a:t>Fast and reasonable results</a:t>
            </a:r>
            <a:endParaRPr lang="en-US" dirty="0"/>
          </a:p>
          <a:p>
            <a:pPr lvl="1">
              <a:buFont typeface="Arial" panose="020B0604020202020204" pitchFamily="34" charset="0"/>
              <a:buChar char="–"/>
              <a:defRPr/>
            </a:pPr>
            <a:endParaRPr lang="en-US" dirty="0"/>
          </a:p>
          <a:p>
            <a:pPr>
              <a:buFont typeface="Arial" panose="020B0604020202020204" pitchFamily="34" charset="0"/>
              <a:buChar char="•"/>
              <a:defRPr/>
            </a:pPr>
            <a:r>
              <a:rPr lang="en-US" dirty="0"/>
              <a:t>‘</a:t>
            </a:r>
            <a:r>
              <a:rPr lang="en-US" dirty="0" err="1"/>
              <a:t>bicubic</a:t>
            </a:r>
            <a:r>
              <a:rPr lang="en-US" dirty="0"/>
              <a:t>’ (default)</a:t>
            </a:r>
            <a:endParaRPr lang="en-US" dirty="0"/>
          </a:p>
          <a:p>
            <a:pPr lvl="1">
              <a:buFont typeface="Arial" panose="020B0604020202020204" pitchFamily="34" charset="0"/>
              <a:buChar char="–"/>
              <a:defRPr/>
            </a:pPr>
            <a:r>
              <a:rPr lang="en-US" dirty="0"/>
              <a:t>Non-linear smoothing over larger area (4x4)</a:t>
            </a:r>
            <a:endParaRPr lang="en-US" dirty="0"/>
          </a:p>
          <a:p>
            <a:pPr lvl="1">
              <a:buFont typeface="Arial" panose="020B0604020202020204" pitchFamily="34" charset="0"/>
              <a:buChar char="–"/>
              <a:defRPr/>
            </a:pPr>
            <a:r>
              <a:rPr lang="en-US" dirty="0"/>
              <a:t>Slower, visually appealing, may create negative pixel values</a:t>
            </a:r>
            <a:endParaRPr lang="en-US" dirty="0"/>
          </a:p>
        </p:txBody>
      </p:sp>
      <p:pic>
        <p:nvPicPr>
          <p:cNvPr id="59396" name="Picture 2" descr="http://upload.wikimedia.org/wikipedia/commons/thumb/c/c1/Nearest2DInterpolExample.png/220px-Nearest2DInterpolExampl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37338" y="1524000"/>
            <a:ext cx="2095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4" descr="http://upload.wikimedia.org/wikipedia/commons/thumb/d/d5/BicubicInterpolationExample.png/220px-BicubicInterpolation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338" y="510540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http://upload.wikimedia.org/wikipedia/commons/thumb/1/16/BilinearInterpolExample.png/220px-BilinearInterpol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225" y="333375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TextBox 3"/>
          <p:cNvSpPr txBox="1">
            <a:spLocks noChangeArrowheads="1"/>
          </p:cNvSpPr>
          <p:nvPr/>
        </p:nvSpPr>
        <p:spPr bwMode="auto">
          <a:xfrm>
            <a:off x="0" y="6580188"/>
            <a:ext cx="5221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latin typeface="Arial" panose="020B0604020202020204" pitchFamily="34" charset="0"/>
              </a:rPr>
              <a:t>Examples from </a:t>
            </a:r>
            <a:r>
              <a:rPr lang="en-US" altLang="en-US" sz="1400">
                <a:solidFill>
                  <a:srgbClr val="000000"/>
                </a:solidFill>
                <a:latin typeface="Arial" panose="020B0604020202020204" pitchFamily="34" charset="0"/>
                <a:hlinkClick r:id="rId4"/>
              </a:rPr>
              <a:t>http://en.wikipedia.org/wiki/Bicubic_interpolation</a:t>
            </a:r>
            <a:endParaRPr lang="en-US" altLang="en-US" sz="1400">
              <a:solidFill>
                <a:srgbClr val="000000"/>
              </a:solidFill>
              <a:latin typeface="Arial" panose="020B0604020202020204"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a:t>Previous Lectures</a:t>
            </a:r>
            <a:endParaRPr lang="en-US" altLang="en-US"/>
          </a:p>
        </p:txBody>
      </p:sp>
      <p:sp>
        <p:nvSpPr>
          <p:cNvPr id="13315" name="Content Placeholder 2"/>
          <p:cNvSpPr>
            <a:spLocks noGrp="1"/>
          </p:cNvSpPr>
          <p:nvPr>
            <p:ph idx="1"/>
          </p:nvPr>
        </p:nvSpPr>
        <p:spPr/>
        <p:txBody>
          <a:bodyPr/>
          <a:lstStyle/>
          <a:p>
            <a:r>
              <a:rPr lang="en-US" altLang="en-US"/>
              <a:t>We’ve now touched on the first three chapters of Szeliski.</a:t>
            </a:r>
            <a:endParaRPr lang="en-US" altLang="en-US"/>
          </a:p>
          <a:p>
            <a:pPr lvl="1"/>
            <a:r>
              <a:rPr lang="en-US" altLang="en-US"/>
              <a:t>1. Introduction</a:t>
            </a:r>
            <a:endParaRPr lang="en-US" altLang="en-US"/>
          </a:p>
          <a:p>
            <a:pPr lvl="1"/>
            <a:r>
              <a:rPr lang="en-US" altLang="en-US"/>
              <a:t>2. Image Formation</a:t>
            </a:r>
            <a:endParaRPr lang="en-US" altLang="en-US"/>
          </a:p>
          <a:p>
            <a:pPr lvl="1"/>
            <a:r>
              <a:rPr lang="en-US" altLang="en-US"/>
              <a:t>3. Image Processing</a:t>
            </a:r>
            <a:endParaRPr lang="en-US" altLang="en-US"/>
          </a:p>
          <a:p>
            <a:r>
              <a:rPr lang="en-US" altLang="en-US"/>
              <a:t>Now we’re moving on to</a:t>
            </a:r>
            <a:endParaRPr lang="en-US" altLang="en-US"/>
          </a:p>
          <a:p>
            <a:pPr lvl="1"/>
            <a:r>
              <a:rPr lang="en-US" altLang="en-US"/>
              <a:t>4. Feature Detection and Matching</a:t>
            </a:r>
            <a:endParaRPr lang="en-US" altLang="en-US"/>
          </a:p>
          <a:p>
            <a:pPr lvl="1"/>
            <a:r>
              <a:rPr lang="en-US" altLang="en-US"/>
              <a:t>Multiple views and motion (7, 8, 11)</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altLang="en-US"/>
          </a:p>
        </p:txBody>
      </p:sp>
      <p:pic>
        <p:nvPicPr>
          <p:cNvPr id="30723" name="Picture 2" descr="C:\comp_photo\feifei_slides\feifei_slide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3"/>
          <p:cNvSpPr txBox="1">
            <a:spLocks noChangeArrowheads="1"/>
          </p:cNvSpPr>
          <p:nvPr/>
        </p:nvSpPr>
        <p:spPr bwMode="auto">
          <a:xfrm>
            <a:off x="8305800" y="6553201"/>
            <a:ext cx="838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200" dirty="0">
                <a:solidFill>
                  <a:srgbClr val="000000"/>
                </a:solidFill>
                <a:latin typeface="Gill Sans" charset="0"/>
              </a:rPr>
              <a:t>Fei </a:t>
            </a:r>
            <a:r>
              <a:rPr lang="en-US" altLang="en-US" sz="1200" dirty="0" err="1">
                <a:solidFill>
                  <a:srgbClr val="000000"/>
                </a:solidFill>
                <a:latin typeface="Gill Sans" charset="0"/>
              </a:rPr>
              <a:t>Fei</a:t>
            </a:r>
            <a:r>
              <a:rPr lang="en-US" altLang="en-US" sz="1200" dirty="0">
                <a:solidFill>
                  <a:srgbClr val="000000"/>
                </a:solidFill>
                <a:latin typeface="Gill Sans" charset="0"/>
              </a:rPr>
              <a:t> Li</a:t>
            </a:r>
            <a:endParaRPr lang="en-US" altLang="en-US" sz="1200" dirty="0">
              <a:solidFill>
                <a:srgbClr val="000000"/>
              </a:solidFill>
              <a:latin typeface="Gill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14338" name="Title 1"/>
          <p:cNvSpPr>
            <a:spLocks noGrp="1"/>
          </p:cNvSpPr>
          <p:nvPr>
            <p:ph type="title"/>
          </p:nvPr>
        </p:nvSpPr>
        <p:spPr/>
        <p:txBody>
          <a:bodyPr/>
          <a:lstStyle/>
          <a:p>
            <a:pPr eaLnBrk="1" hangingPunct="1"/>
            <a:r>
              <a:rPr lang="en-US" altLang="en-US" dirty="0"/>
              <a:t>Edge / Boundary Detection</a:t>
            </a:r>
            <a:endParaRPr lang="en-US" altLang="en-US" dirty="0"/>
          </a:p>
        </p:txBody>
      </p:sp>
      <p:sp>
        <p:nvSpPr>
          <p:cNvPr id="5" name="TextBox 4"/>
          <p:cNvSpPr txBox="1"/>
          <p:nvPr/>
        </p:nvSpPr>
        <p:spPr>
          <a:xfrm>
            <a:off x="1148080" y="6561455"/>
            <a:ext cx="8105104" cy="276999"/>
          </a:xfrm>
          <a:prstGeom prst="rect">
            <a:avLst/>
          </a:prstGeom>
          <a:noFill/>
        </p:spPr>
        <p:txBody>
          <a:bodyPr wrap="none">
            <a:spAutoFit/>
          </a:bodyPr>
          <a:lstStyle/>
          <a:p>
            <a:pPr eaLnBrk="1" hangingPunct="1">
              <a:defRPr/>
            </a:pPr>
            <a:r>
              <a:rPr lang="en-US" sz="1200" dirty="0">
                <a:solidFill>
                  <a:schemeClr val="bg1">
                    <a:lumMod val="65000"/>
                  </a:schemeClr>
                </a:solidFill>
                <a:latin typeface="Arial" panose="020B0604020202020204" pitchFamily="34" charset="0"/>
                <a:cs typeface="+mn-cs"/>
              </a:rPr>
              <a:t>Many slides from James Hays, Lana </a:t>
            </a:r>
            <a:r>
              <a:rPr lang="en-US" sz="1200" dirty="0" err="1">
                <a:solidFill>
                  <a:schemeClr val="bg1">
                    <a:lumMod val="65000"/>
                  </a:schemeClr>
                </a:solidFill>
                <a:latin typeface="Arial" panose="020B0604020202020204" pitchFamily="34" charset="0"/>
                <a:cs typeface="+mn-cs"/>
              </a:rPr>
              <a:t>Lazebnik</a:t>
            </a:r>
            <a:r>
              <a:rPr lang="en-US" sz="1200" dirty="0">
                <a:solidFill>
                  <a:schemeClr val="bg1">
                    <a:lumMod val="65000"/>
                  </a:schemeClr>
                </a:solidFill>
                <a:latin typeface="Arial" panose="020B0604020202020204" pitchFamily="34" charset="0"/>
                <a:cs typeface="+mn-cs"/>
              </a:rPr>
              <a:t>, Steve Seitz, David Forsyth, David Lowe, Fei-Fei Li, and Derek </a:t>
            </a:r>
            <a:r>
              <a:rPr lang="en-US" sz="1200" dirty="0" err="1">
                <a:solidFill>
                  <a:schemeClr val="bg1">
                    <a:lumMod val="65000"/>
                  </a:schemeClr>
                </a:solidFill>
                <a:latin typeface="Arial" panose="020B0604020202020204" pitchFamily="34" charset="0"/>
                <a:cs typeface="+mn-cs"/>
              </a:rPr>
              <a:t>Hoiem</a:t>
            </a:r>
            <a:endParaRPr lang="en-US" sz="1200" dirty="0">
              <a:solidFill>
                <a:schemeClr val="bg1">
                  <a:lumMod val="65000"/>
                </a:schemeClr>
              </a:solidFill>
              <a:latin typeface="Arial" panose="020B0604020202020204" pitchFamily="34" charset="0"/>
              <a:cs typeface="+mn-cs"/>
            </a:endParaRPr>
          </a:p>
        </p:txBody>
      </p:sp>
      <p:sp>
        <p:nvSpPr>
          <p:cNvPr id="14341" name="TextBox 1"/>
          <p:cNvSpPr txBox="1">
            <a:spLocks noChangeArrowheads="1"/>
          </p:cNvSpPr>
          <p:nvPr/>
        </p:nvSpPr>
        <p:spPr bwMode="auto">
          <a:xfrm>
            <a:off x="722313" y="5087937"/>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a:latin typeface="Arial" panose="020B0604020202020204" pitchFamily="34" charset="0"/>
              </a:rPr>
              <a:t>Szeliski</a:t>
            </a:r>
            <a:r>
              <a:rPr lang="en-US" altLang="en-US" sz="1800" dirty="0">
                <a:latin typeface="Arial" panose="020B0604020202020204" pitchFamily="34" charset="0"/>
              </a:rPr>
              <a:t> 4.2</a:t>
            </a:r>
            <a:endParaRPr lang="en-US" altLang="en-US" sz="1800" dirty="0">
              <a:latin typeface="Arial" panose="020B0604020202020204" pitchFamily="34" charset="0"/>
            </a:endParaRPr>
          </a:p>
        </p:txBody>
      </p:sp>
    </p:spTree>
  </p:cSld>
  <p:clrMapOvr>
    <a:masterClrMapping/>
  </p:clrMapOvr>
  <p:transition/>
</p:sld>
</file>

<file path=ppt/tags/tag1.xml><?xml version="1.0" encoding="utf-8"?>
<p:tagLst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2.xml><?xml version="1.0" encoding="utf-8"?>
<p:tagLst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9468</Words>
  <Application>WPS 演示</Application>
  <PresentationFormat>全屏显示(4:3)</PresentationFormat>
  <Paragraphs>548</Paragraphs>
  <Slides>64</Slides>
  <Notes>28</Notes>
  <HiddenSlides>6</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10</vt:i4>
      </vt:variant>
      <vt:variant>
        <vt:lpstr>幻灯片标题</vt:lpstr>
      </vt:variant>
      <vt:variant>
        <vt:i4>64</vt:i4>
      </vt:variant>
    </vt:vector>
  </HeadingPairs>
  <TitlesOfParts>
    <vt:vector size="88" baseType="lpstr">
      <vt:lpstr>Arial</vt:lpstr>
      <vt:lpstr>宋体</vt:lpstr>
      <vt:lpstr>Wingdings</vt:lpstr>
      <vt:lpstr>Calibri</vt:lpstr>
      <vt:lpstr>Gill Sans</vt:lpstr>
      <vt:lpstr>微软雅黑</vt:lpstr>
      <vt:lpstr>Arial Unicode MS</vt:lpstr>
      <vt:lpstr>Tahoma</vt:lpstr>
      <vt:lpstr>Times New Roman</vt:lpstr>
      <vt:lpstr>Consolas</vt:lpstr>
      <vt:lpstr>Symbol</vt:lpstr>
      <vt:lpstr>Gill Sans MT</vt:lpstr>
      <vt:lpstr>Office Theme</vt:lpstr>
      <vt:lpstr>1_Office Theme</vt:lpstr>
      <vt:lpstr>Equation.3</vt:lpstr>
      <vt:lpstr>Equation.3</vt:lpstr>
      <vt:lpstr>Equation.3</vt:lpstr>
      <vt:lpstr>PBrush</vt:lpstr>
      <vt:lpstr>Equation.3</vt:lpstr>
      <vt:lpstr>Equation.3</vt:lpstr>
      <vt:lpstr>PBrush</vt:lpstr>
      <vt:lpstr>PBrush</vt:lpstr>
      <vt:lpstr>Equation.3</vt:lpstr>
      <vt:lpstr>Equation.3</vt:lpstr>
      <vt:lpstr>PowerPoint 演示文稿</vt:lpstr>
      <vt:lpstr>Review of Last Lectures</vt:lpstr>
      <vt:lpstr>Review of Filtering</vt:lpstr>
      <vt:lpstr>Review of Filtering</vt:lpstr>
      <vt:lpstr>More Useful Filters</vt:lpstr>
      <vt:lpstr>Things to Remember</vt:lpstr>
      <vt:lpstr>Previous Lectures</vt:lpstr>
      <vt:lpstr>PowerPoint 演示文稿</vt:lpstr>
      <vt:lpstr>Edge / Boundary Detection</vt:lpstr>
      <vt:lpstr>Edge detection</vt:lpstr>
      <vt:lpstr>Origin of Edges</vt:lpstr>
      <vt:lpstr>Why do we care about edges?</vt:lpstr>
      <vt:lpstr>Closeup of edges</vt:lpstr>
      <vt:lpstr>Closeup of edges</vt:lpstr>
      <vt:lpstr>Closeup of edges</vt:lpstr>
      <vt:lpstr>Closeup of edges</vt:lpstr>
      <vt:lpstr>Characterizing edges</vt:lpstr>
      <vt:lpstr>Intensity profile</vt:lpstr>
      <vt:lpstr>With a little Gaussian noise</vt:lpstr>
      <vt:lpstr>Effects of noise</vt:lpstr>
      <vt:lpstr>Effects of noise</vt:lpstr>
      <vt:lpstr>Solution: smooth first</vt:lpstr>
      <vt:lpstr>Derivative theorem of convolution</vt:lpstr>
      <vt:lpstr>Derivative of 2D Gaussian filter</vt:lpstr>
      <vt:lpstr>Tradeoff between smoothing and localization</vt:lpstr>
      <vt:lpstr>Implementation issues</vt:lpstr>
      <vt:lpstr>Think-Pair-Share</vt:lpstr>
      <vt:lpstr>Designing an edge detector</vt:lpstr>
      <vt:lpstr>Designing an edge detector</vt:lpstr>
      <vt:lpstr>Closeup of edges</vt:lpstr>
      <vt:lpstr>Elder – Are Edges Incomplete? 1999</vt:lpstr>
      <vt:lpstr>Elder – Are Edges Incomplete? 1999</vt:lpstr>
      <vt:lpstr>Where do humans see boundaries?</vt:lpstr>
      <vt:lpstr>pB boundary detector</vt:lpstr>
      <vt:lpstr>PowerPoint 演示文稿</vt:lpstr>
      <vt:lpstr>pB Boundary Detector</vt:lpstr>
      <vt:lpstr>Results</vt:lpstr>
      <vt:lpstr>Results</vt:lpstr>
      <vt:lpstr>PowerPoint 演示文稿</vt:lpstr>
      <vt:lpstr>PowerPoint 演示文稿</vt:lpstr>
      <vt:lpstr>Global pB boundary detector</vt:lpstr>
      <vt:lpstr>45 years of boundary detection</vt:lpstr>
      <vt:lpstr>State of edge detection</vt:lpstr>
      <vt:lpstr>Summary: Edges primer</vt:lpstr>
      <vt:lpstr>Canny edge detector</vt:lpstr>
      <vt:lpstr>Demonstrator Image</vt:lpstr>
      <vt:lpstr>Canny edge detector</vt:lpstr>
      <vt:lpstr>Derivative of Gaussian filter</vt:lpstr>
      <vt:lpstr>Compute Gradients</vt:lpstr>
      <vt:lpstr>Canny edge detector</vt:lpstr>
      <vt:lpstr>Compute Gradient Magnitude</vt:lpstr>
      <vt:lpstr>Compute Gradient Orientation</vt:lpstr>
      <vt:lpstr>Canny edge detector</vt:lpstr>
      <vt:lpstr>Non-maximum suppression for each orientation</vt:lpstr>
      <vt:lpstr>Before Non-max Suppression</vt:lpstr>
      <vt:lpstr>After non-max suppression</vt:lpstr>
      <vt:lpstr>Canny edge detector</vt:lpstr>
      <vt:lpstr>Edge linking</vt:lpstr>
      <vt:lpstr>‘Hysteresis’ thresholding</vt:lpstr>
      <vt:lpstr>Final Canny Edges</vt:lpstr>
      <vt:lpstr>Effect of  (Gaussian kernel spread/size)</vt:lpstr>
      <vt:lpstr>Canny edge detector</vt:lpstr>
      <vt:lpstr>Sidebar: Bilinear Interpolation</vt:lpstr>
      <vt:lpstr>Sidebar: Interpolation options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lenovo</cp:lastModifiedBy>
  <cp:revision>199</cp:revision>
  <dcterms:created xsi:type="dcterms:W3CDTF">2009-12-16T02:55:00Z</dcterms:created>
  <dcterms:modified xsi:type="dcterms:W3CDTF">2018-06-10T01:35:30Z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